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2"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47A"/>
    <a:srgbClr val="FFB3B3"/>
    <a:srgbClr val="FF9999"/>
    <a:srgbClr val="FF66FF"/>
    <a:srgbClr val="F7D1F7"/>
    <a:srgbClr val="F0A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3" autoAdjust="0"/>
    <p:restoredTop sz="94660"/>
  </p:normalViewPr>
  <p:slideViewPr>
    <p:cSldViewPr snapToGrid="0">
      <p:cViewPr varScale="1">
        <p:scale>
          <a:sx n="73" d="100"/>
          <a:sy n="73"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2806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195805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54365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307964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395551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34549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8" name="Marcador de pie de página 7"/>
          <p:cNvSpPr>
            <a:spLocks noGrp="1"/>
          </p:cNvSpPr>
          <p:nvPr>
            <p:ph type="ftr" sz="quarter" idx="11"/>
          </p:nvPr>
        </p:nvSpPr>
        <p:spPr/>
        <p:txBody>
          <a:bodyPr/>
          <a:lstStyle/>
          <a:p>
            <a:endParaRPr lang="es-CL" dirty="0"/>
          </a:p>
        </p:txBody>
      </p:sp>
      <p:sp>
        <p:nvSpPr>
          <p:cNvPr id="9" name="Marcador de número de diapositiva 8"/>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60067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332705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3" name="Marcador de pie de página 2"/>
          <p:cNvSpPr>
            <a:spLocks noGrp="1"/>
          </p:cNvSpPr>
          <p:nvPr>
            <p:ph type="ftr" sz="quarter" idx="11"/>
          </p:nvPr>
        </p:nvSpPr>
        <p:spPr/>
        <p:txBody>
          <a:bodyPr/>
          <a:lstStyle/>
          <a:p>
            <a:endParaRPr lang="es-CL" dirty="0"/>
          </a:p>
        </p:txBody>
      </p:sp>
      <p:sp>
        <p:nvSpPr>
          <p:cNvPr id="4" name="Marcador de número de diapositiva 3"/>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104098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123753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42CFA39-479E-4DF0-B8C2-7E1A87CA59B6}" type="datetimeFigureOut">
              <a:rPr lang="es-CL" smtClean="0"/>
              <a:t>09-03-2021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6DBFC0CE-0820-4061-9BBD-AB268BEA938C}" type="slidenum">
              <a:rPr lang="es-CL" smtClean="0"/>
              <a:t>‹Nº›</a:t>
            </a:fld>
            <a:endParaRPr lang="es-CL" dirty="0"/>
          </a:p>
        </p:txBody>
      </p:sp>
    </p:spTree>
    <p:extLst>
      <p:ext uri="{BB962C8B-B14F-4D97-AF65-F5344CB8AC3E}">
        <p14:creationId xmlns:p14="http://schemas.microsoft.com/office/powerpoint/2010/main" val="287966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CFA39-479E-4DF0-B8C2-7E1A87CA59B6}" type="datetimeFigureOut">
              <a:rPr lang="es-CL" smtClean="0"/>
              <a:t>09-03-2021</a:t>
            </a:fld>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FC0CE-0820-4061-9BBD-AB268BEA938C}" type="slidenum">
              <a:rPr lang="es-CL" smtClean="0"/>
              <a:t>‹Nº›</a:t>
            </a:fld>
            <a:endParaRPr lang="es-CL" dirty="0"/>
          </a:p>
        </p:txBody>
      </p:sp>
    </p:spTree>
    <p:extLst>
      <p:ext uri="{BB962C8B-B14F-4D97-AF65-F5344CB8AC3E}">
        <p14:creationId xmlns:p14="http://schemas.microsoft.com/office/powerpoint/2010/main" val="227013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microsoft.com/office/2007/relationships/hdphoto" Target="../media/hdphoto6.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3365232"/>
          </a:xfrm>
        </p:spPr>
        <p:txBody>
          <a:bodyPr>
            <a:normAutofit fontScale="90000"/>
          </a:bodyPr>
          <a:lstStyle/>
          <a:p>
            <a:r>
              <a:rPr lang="es-CL" dirty="0" smtClean="0">
                <a:solidFill>
                  <a:schemeClr val="accent6">
                    <a:lumMod val="75000"/>
                  </a:schemeClr>
                </a:solidFill>
              </a:rPr>
              <a:t>Taller de Habilidades</a:t>
            </a:r>
            <a:br>
              <a:rPr lang="es-CL" dirty="0" smtClean="0">
                <a:solidFill>
                  <a:schemeClr val="accent6">
                    <a:lumMod val="75000"/>
                  </a:schemeClr>
                </a:solidFill>
              </a:rPr>
            </a:br>
            <a:r>
              <a:rPr lang="es-CL" dirty="0" smtClean="0">
                <a:solidFill>
                  <a:schemeClr val="accent6">
                    <a:lumMod val="75000"/>
                  </a:schemeClr>
                </a:solidFill>
              </a:rPr>
              <a:t>“Óyeme con los ojos</a:t>
            </a:r>
            <a:r>
              <a:rPr lang="es-CL" dirty="0" smtClean="0">
                <a:solidFill>
                  <a:schemeClr val="accent6">
                    <a:lumMod val="75000"/>
                  </a:schemeClr>
                </a:solidFill>
              </a:rPr>
              <a:t>”</a:t>
            </a:r>
            <a:br>
              <a:rPr lang="es-CL" dirty="0" smtClean="0">
                <a:solidFill>
                  <a:schemeClr val="accent6">
                    <a:lumMod val="75000"/>
                  </a:schemeClr>
                </a:solidFill>
              </a:rPr>
            </a:br>
            <a:r>
              <a:rPr lang="es-CL" dirty="0" smtClean="0">
                <a:solidFill>
                  <a:schemeClr val="accent6">
                    <a:lumMod val="75000"/>
                  </a:schemeClr>
                </a:solidFill>
              </a:rPr>
              <a:t/>
            </a:r>
            <a:br>
              <a:rPr lang="es-CL" dirty="0" smtClean="0">
                <a:solidFill>
                  <a:schemeClr val="accent6">
                    <a:lumMod val="75000"/>
                  </a:schemeClr>
                </a:solidFill>
              </a:rPr>
            </a:br>
            <a:r>
              <a:rPr lang="es-CL" sz="4000" b="1" i="1" dirty="0">
                <a:solidFill>
                  <a:schemeClr val="accent6"/>
                </a:solidFill>
                <a:effectLst>
                  <a:outerShdw blurRad="38100" dist="38100" dir="2700000" algn="tl">
                    <a:srgbClr val="000000">
                      <a:alpha val="43137"/>
                    </a:srgbClr>
                  </a:outerShdw>
                </a:effectLst>
              </a:rPr>
              <a:t>Meta de clases: Conocer </a:t>
            </a:r>
            <a:r>
              <a:rPr lang="es-MX" sz="4000" b="1" i="1" dirty="0">
                <a:solidFill>
                  <a:schemeClr val="accent6"/>
                </a:solidFill>
                <a:effectLst>
                  <a:outerShdw blurRad="38100" dist="38100" dir="2700000" algn="tl">
                    <a:srgbClr val="000000">
                      <a:alpha val="43137"/>
                    </a:srgbClr>
                  </a:outerShdw>
                </a:effectLst>
              </a:rPr>
              <a:t>e interiorizarse en el proyecto del mes.</a:t>
            </a:r>
            <a:r>
              <a:rPr lang="es-CL" sz="4000" b="1" i="1" dirty="0">
                <a:solidFill>
                  <a:schemeClr val="accent6"/>
                </a:solidFill>
                <a:effectLst>
                  <a:outerShdw blurRad="38100" dist="38100" dir="2700000" algn="tl">
                    <a:srgbClr val="000000">
                      <a:alpha val="43137"/>
                    </a:srgbClr>
                  </a:outerShdw>
                </a:effectLst>
              </a:rPr>
              <a:t/>
            </a:r>
            <a:br>
              <a:rPr lang="es-CL" sz="4000" b="1" i="1" dirty="0">
                <a:solidFill>
                  <a:schemeClr val="accent6"/>
                </a:solidFill>
                <a:effectLst>
                  <a:outerShdw blurRad="38100" dist="38100" dir="2700000" algn="tl">
                    <a:srgbClr val="000000">
                      <a:alpha val="43137"/>
                    </a:srgbClr>
                  </a:outerShdw>
                </a:effectLst>
              </a:rPr>
            </a:br>
            <a:endParaRPr lang="es-CL" sz="4000" dirty="0">
              <a:solidFill>
                <a:schemeClr val="accent6">
                  <a:lumMod val="75000"/>
                </a:schemeClr>
              </a:solidFill>
            </a:endParaRPr>
          </a:p>
        </p:txBody>
      </p:sp>
      <p:sp>
        <p:nvSpPr>
          <p:cNvPr id="3" name="Subtítulo 2"/>
          <p:cNvSpPr>
            <a:spLocks noGrp="1"/>
          </p:cNvSpPr>
          <p:nvPr>
            <p:ph type="subTitle" idx="1"/>
          </p:nvPr>
        </p:nvSpPr>
        <p:spPr>
          <a:xfrm>
            <a:off x="1524000" y="4201941"/>
            <a:ext cx="9144000" cy="2170723"/>
          </a:xfrm>
        </p:spPr>
        <p:txBody>
          <a:bodyPr/>
          <a:lstStyle/>
          <a:p>
            <a:r>
              <a:rPr lang="es-CL" dirty="0" smtClean="0">
                <a:solidFill>
                  <a:schemeClr val="accent6">
                    <a:lumMod val="75000"/>
                  </a:schemeClr>
                </a:solidFill>
              </a:rPr>
              <a:t>Habilidad:</a:t>
            </a:r>
          </a:p>
          <a:p>
            <a:r>
              <a:rPr lang="es-CL" dirty="0" smtClean="0">
                <a:solidFill>
                  <a:schemeClr val="accent6">
                    <a:lumMod val="75000"/>
                  </a:schemeClr>
                </a:solidFill>
              </a:rPr>
              <a:t>Opinión.</a:t>
            </a:r>
          </a:p>
          <a:p>
            <a:r>
              <a:rPr lang="es-CL" sz="2000" dirty="0" smtClean="0">
                <a:solidFill>
                  <a:schemeClr val="accent6">
                    <a:lumMod val="75000"/>
                  </a:schemeClr>
                </a:solidFill>
              </a:rPr>
              <a:t>Profesora Sandra Bravo</a:t>
            </a:r>
            <a:endParaRPr lang="es-CL" sz="2000" dirty="0">
              <a:solidFill>
                <a:schemeClr val="accent6">
                  <a:lumMod val="75000"/>
                </a:schemeClr>
              </a:solidFill>
            </a:endParaRP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33028" b="74771" l="31102" r="67323"/>
                    </a14:imgEffect>
                  </a14:imgLayer>
                </a14:imgProps>
              </a:ext>
            </a:extLst>
          </a:blip>
          <a:srcRect l="31781" t="33608" r="32169" b="24598"/>
          <a:stretch/>
        </p:blipFill>
        <p:spPr>
          <a:xfrm>
            <a:off x="309488" y="235131"/>
            <a:ext cx="1214511" cy="1240587"/>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9799" b="99497" l="9799" r="89950"/>
                    </a14:imgEffect>
                  </a14:imgLayer>
                </a14:imgProps>
              </a:ext>
              <a:ext uri="{28A0092B-C50C-407E-A947-70E740481C1C}">
                <a14:useLocalDpi xmlns:a14="http://schemas.microsoft.com/office/drawing/2010/main" val="0"/>
              </a:ext>
            </a:extLst>
          </a:blip>
          <a:stretch>
            <a:fillRect/>
          </a:stretch>
        </p:blipFill>
        <p:spPr>
          <a:xfrm>
            <a:off x="376066" y="4201942"/>
            <a:ext cx="2295865" cy="2295865"/>
          </a:xfrm>
          <a:prstGeom prst="rect">
            <a:avLst/>
          </a:prstGeom>
        </p:spPr>
      </p:pic>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backgroundRemoval t="4523" b="97236" l="9799" r="89950"/>
                    </a14:imgEffect>
                  </a14:imgLayer>
                </a14:imgProps>
              </a:ext>
              <a:ext uri="{28A0092B-C50C-407E-A947-70E740481C1C}">
                <a14:useLocalDpi xmlns:a14="http://schemas.microsoft.com/office/drawing/2010/main" val="0"/>
              </a:ext>
            </a:extLst>
          </a:blip>
          <a:stretch>
            <a:fillRect/>
          </a:stretch>
        </p:blipFill>
        <p:spPr>
          <a:xfrm>
            <a:off x="9520067" y="4201941"/>
            <a:ext cx="2295865" cy="2295865"/>
          </a:xfrm>
          <a:prstGeom prst="rect">
            <a:avLst/>
          </a:prstGeom>
        </p:spPr>
      </p:pic>
    </p:spTree>
    <p:extLst>
      <p:ext uri="{BB962C8B-B14F-4D97-AF65-F5344CB8AC3E}">
        <p14:creationId xmlns:p14="http://schemas.microsoft.com/office/powerpoint/2010/main" val="127621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034" name="Picture 10" descr="https://lh4.googleusercontent.com/Gq74jWLs1TslVG8GP8Tcpiw5kSuE2ZpZdaamlTvytO0_5C0oW8x7ORyuZz9Hfxwp9PcW0rKSne1pSBbtW_CtySZ660gBWeHqJcA9Wzt1lVG5Iy5T_UaUPcTMpTi2V2Z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5004" y="327546"/>
            <a:ext cx="3997358" cy="584941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p:cNvSpPr/>
          <p:nvPr/>
        </p:nvSpPr>
        <p:spPr>
          <a:xfrm>
            <a:off x="4298069" y="3199761"/>
            <a:ext cx="3522098" cy="13722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9" name="Conector recto de flecha 8"/>
          <p:cNvCxnSpPr/>
          <p:nvPr/>
        </p:nvCxnSpPr>
        <p:spPr>
          <a:xfrm>
            <a:off x="7832330" y="3879348"/>
            <a:ext cx="926194" cy="653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3771475" y="4572000"/>
            <a:ext cx="1489165" cy="8734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12" name="Conector recto de flecha 11"/>
          <p:cNvCxnSpPr>
            <a:stCxn id="10" idx="1"/>
          </p:cNvCxnSpPr>
          <p:nvPr/>
        </p:nvCxnSpPr>
        <p:spPr>
          <a:xfrm flipH="1" flipV="1">
            <a:off x="2978174" y="5008728"/>
            <a:ext cx="793301"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1991929" y="4808673"/>
            <a:ext cx="901337" cy="400110"/>
          </a:xfrm>
          <a:prstGeom prst="rect">
            <a:avLst/>
          </a:prstGeom>
          <a:noFill/>
          <a:ln>
            <a:solidFill>
              <a:srgbClr val="C00000"/>
            </a:solidFill>
          </a:ln>
        </p:spPr>
        <p:txBody>
          <a:bodyPr wrap="square" rtlCol="0">
            <a:spAutoFit/>
          </a:bodyPr>
          <a:lstStyle/>
          <a:p>
            <a:pPr algn="ctr"/>
            <a:r>
              <a:rPr lang="es-CL" sz="2000" dirty="0" smtClean="0"/>
              <a:t>Autora</a:t>
            </a:r>
            <a:endParaRPr lang="es-CL" sz="2000" dirty="0"/>
          </a:p>
        </p:txBody>
      </p:sp>
      <p:sp>
        <p:nvSpPr>
          <p:cNvPr id="17" name="CuadroTexto 16"/>
          <p:cNvSpPr txBox="1"/>
          <p:nvPr/>
        </p:nvSpPr>
        <p:spPr>
          <a:xfrm>
            <a:off x="8758524" y="3679293"/>
            <a:ext cx="815926" cy="400110"/>
          </a:xfrm>
          <a:prstGeom prst="rect">
            <a:avLst/>
          </a:prstGeom>
          <a:noFill/>
          <a:ln>
            <a:solidFill>
              <a:srgbClr val="0070C0"/>
            </a:solidFill>
          </a:ln>
        </p:spPr>
        <p:txBody>
          <a:bodyPr wrap="square" rtlCol="0">
            <a:spAutoFit/>
          </a:bodyPr>
          <a:lstStyle/>
          <a:p>
            <a:r>
              <a:rPr lang="es-CL" sz="2000" dirty="0" smtClean="0"/>
              <a:t>Título</a:t>
            </a:r>
            <a:endParaRPr lang="es-CL" sz="2000" dirty="0"/>
          </a:p>
        </p:txBody>
      </p:sp>
      <p:pic>
        <p:nvPicPr>
          <p:cNvPr id="19" name="Imagen 18"/>
          <p:cNvPicPr>
            <a:picLocks noChangeAspect="1"/>
          </p:cNvPicPr>
          <p:nvPr/>
        </p:nvPicPr>
        <p:blipFill rotWithShape="1">
          <a:blip r:embed="rId3">
            <a:extLst>
              <a:ext uri="{BEBA8EAE-BF5A-486C-A8C5-ECC9F3942E4B}">
                <a14:imgProps xmlns:a14="http://schemas.microsoft.com/office/drawing/2010/main">
                  <a14:imgLayer r:embed="rId4">
                    <a14:imgEffect>
                      <a14:backgroundRemoval t="9799" b="97739" l="9799" r="89950"/>
                    </a14:imgEffect>
                  </a14:imgLayer>
                </a14:imgProps>
              </a:ext>
              <a:ext uri="{28A0092B-C50C-407E-A947-70E740481C1C}">
                <a14:useLocalDpi xmlns:a14="http://schemas.microsoft.com/office/drawing/2010/main" val="0"/>
              </a:ext>
            </a:extLst>
          </a:blip>
          <a:srcRect l="20056" t="10099" r="24398"/>
          <a:stretch/>
        </p:blipFill>
        <p:spPr>
          <a:xfrm flipH="1">
            <a:off x="9744502" y="3199761"/>
            <a:ext cx="1992573" cy="3224956"/>
          </a:xfrm>
          <a:prstGeom prst="rect">
            <a:avLst/>
          </a:prstGeom>
        </p:spPr>
      </p:pic>
      <p:sp>
        <p:nvSpPr>
          <p:cNvPr id="2" name="Elipse 1"/>
          <p:cNvSpPr/>
          <p:nvPr/>
        </p:nvSpPr>
        <p:spPr>
          <a:xfrm>
            <a:off x="5178174" y="1051299"/>
            <a:ext cx="2560320" cy="2200955"/>
          </a:xfrm>
          <a:prstGeom prst="ellipse">
            <a:avLst/>
          </a:prstGeom>
          <a:noFill/>
          <a:ln w="28575">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CL"/>
          </a:p>
        </p:txBody>
      </p:sp>
      <p:cxnSp>
        <p:nvCxnSpPr>
          <p:cNvPr id="4" name="Conector recto de flecha 3"/>
          <p:cNvCxnSpPr>
            <a:stCxn id="2" idx="2"/>
          </p:cNvCxnSpPr>
          <p:nvPr/>
        </p:nvCxnSpPr>
        <p:spPr>
          <a:xfrm flipH="1" flipV="1">
            <a:off x="3374824" y="2124222"/>
            <a:ext cx="1803350" cy="2755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1617785" y="1955410"/>
            <a:ext cx="1757039" cy="369332"/>
          </a:xfrm>
          <a:prstGeom prst="rect">
            <a:avLst/>
          </a:prstGeom>
          <a:noFill/>
          <a:ln w="28575">
            <a:solidFill>
              <a:schemeClr val="accent4"/>
            </a:solidFill>
          </a:ln>
        </p:spPr>
        <p:txBody>
          <a:bodyPr wrap="square" rtlCol="0">
            <a:spAutoFit/>
          </a:bodyPr>
          <a:lstStyle/>
          <a:p>
            <a:pPr algn="ctr"/>
            <a:r>
              <a:rPr lang="es-CL" dirty="0" smtClean="0"/>
              <a:t>Ilustración</a:t>
            </a:r>
            <a:endParaRPr lang="es-CL" dirty="0"/>
          </a:p>
        </p:txBody>
      </p:sp>
    </p:spTree>
    <p:extLst>
      <p:ext uri="{BB962C8B-B14F-4D97-AF65-F5344CB8AC3E}">
        <p14:creationId xmlns:p14="http://schemas.microsoft.com/office/powerpoint/2010/main" val="109722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animBg="1"/>
      <p:bldP spid="17" grpId="0" animBg="1"/>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7025640" cy="1325563"/>
          </a:xfrm>
        </p:spPr>
        <p:txBody>
          <a:bodyPr>
            <a:normAutofit/>
          </a:bodyPr>
          <a:lstStyle/>
          <a:p>
            <a:pPr algn="ctr"/>
            <a:r>
              <a:rPr lang="es-CL" sz="3200" dirty="0" smtClean="0"/>
              <a:t>Autora </a:t>
            </a:r>
            <a:r>
              <a:rPr lang="es-CL" sz="3200" dirty="0"/>
              <a:t>Gloria Cecilia Díaz</a:t>
            </a:r>
            <a:r>
              <a:rPr lang="es-CL" sz="3200" dirty="0" smtClean="0"/>
              <a:t> </a:t>
            </a:r>
            <a:endParaRPr lang="es-CL" sz="3200" dirty="0"/>
          </a:p>
        </p:txBody>
      </p:sp>
      <p:sp>
        <p:nvSpPr>
          <p:cNvPr id="5" name="CuadroTexto 4"/>
          <p:cNvSpPr txBox="1"/>
          <p:nvPr/>
        </p:nvSpPr>
        <p:spPr>
          <a:xfrm>
            <a:off x="3335822" y="1342894"/>
            <a:ext cx="4807131" cy="3416320"/>
          </a:xfrm>
          <a:prstGeom prst="rect">
            <a:avLst/>
          </a:prstGeom>
          <a:noFill/>
          <a:ln w="38100">
            <a:solidFill>
              <a:srgbClr val="FFFF00"/>
            </a:solidFill>
          </a:ln>
        </p:spPr>
        <p:txBody>
          <a:bodyPr wrap="square" rtlCol="0">
            <a:spAutoFit/>
          </a:bodyPr>
          <a:lstStyle/>
          <a:p>
            <a:pPr algn="just"/>
            <a:r>
              <a:rPr lang="es-CL" b="1" dirty="0"/>
              <a:t>Escritora colombiana nacida en </a:t>
            </a:r>
            <a:r>
              <a:rPr lang="es-CL" b="1" dirty="0"/>
              <a:t>Calarcá</a:t>
            </a:r>
            <a:r>
              <a:rPr lang="es-CL" b="1" dirty="0" smtClean="0"/>
              <a:t>..Su</a:t>
            </a:r>
            <a:r>
              <a:rPr lang="es-CL" b="1" dirty="0" smtClean="0"/>
              <a:t> </a:t>
            </a:r>
            <a:r>
              <a:rPr lang="es-CL" b="1" dirty="0"/>
              <a:t>obra literaria se compone de una gran variedad de cuentos infantiles cortos y largos, novelas juveniles y poemas, los cuales han sido reconocidos a nivel nacional e internacional, siendo publicados y traducidos a varios idiomas, y reconocidos a través de premios que la autora ha recibido a lo largo de su trayectoria literaria. Además de su labor como escritora se ha desempeñado como profesora de literatura, redactora de grupos editoriales y editora de textos para la UNESCO. </a:t>
            </a:r>
            <a:endParaRPr lang="es-CL" dirty="0"/>
          </a:p>
        </p:txBody>
      </p:sp>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3769" b="100000" l="1759" r="95980"/>
                    </a14:imgEffect>
                  </a14:imgLayer>
                </a14:imgProps>
              </a:ext>
              <a:ext uri="{28A0092B-C50C-407E-A947-70E740481C1C}">
                <a14:useLocalDpi xmlns:a14="http://schemas.microsoft.com/office/drawing/2010/main" val="0"/>
              </a:ext>
            </a:extLst>
          </a:blip>
          <a:srcRect l="13500" r="12636" b="10274"/>
          <a:stretch/>
        </p:blipFill>
        <p:spPr>
          <a:xfrm>
            <a:off x="8911988" y="1077184"/>
            <a:ext cx="2579428" cy="3303747"/>
          </a:xfrm>
          <a:prstGeom prst="rect">
            <a:avLst/>
          </a:prstGeom>
        </p:spPr>
      </p:pic>
      <p:sp>
        <p:nvSpPr>
          <p:cNvPr id="8" name="Rectángulo 7"/>
          <p:cNvSpPr/>
          <p:nvPr/>
        </p:nvSpPr>
        <p:spPr>
          <a:xfrm>
            <a:off x="3335822" y="4998319"/>
            <a:ext cx="6096000" cy="1754326"/>
          </a:xfrm>
          <a:prstGeom prst="rect">
            <a:avLst/>
          </a:prstGeom>
          <a:ln w="38100">
            <a:solidFill>
              <a:schemeClr val="accent6">
                <a:lumMod val="75000"/>
              </a:schemeClr>
            </a:solidFill>
          </a:ln>
        </p:spPr>
        <p:txBody>
          <a:bodyPr>
            <a:spAutoFit/>
          </a:bodyPr>
          <a:lstStyle/>
          <a:p>
            <a:pPr algn="ctr"/>
            <a:r>
              <a:rPr lang="es-CL" dirty="0" smtClean="0"/>
              <a:t>Resumen </a:t>
            </a:r>
            <a:endParaRPr lang="es-CL" dirty="0"/>
          </a:p>
          <a:p>
            <a:pPr algn="ctr"/>
            <a:r>
              <a:rPr lang="es-CL" dirty="0" smtClean="0"/>
              <a:t>Horacio </a:t>
            </a:r>
            <a:r>
              <a:rPr lang="es-CL" dirty="0"/>
              <a:t>vive en un mundo de silencio desde que le ocurrió aquello, cuando era muy pequeño. Ahora, con diez años, desde la ventana de su cuarto, pasa sus ratos libres contemplando una mansión llena de secretos para él, hasta que un día se aventura a entrar</a:t>
            </a:r>
            <a:endParaRPr lang="es-CL" dirty="0" smtClean="0"/>
          </a:p>
        </p:txBody>
      </p:sp>
      <p:pic>
        <p:nvPicPr>
          <p:cNvPr id="3076" name="Picture 4" descr="https://lh4.googleusercontent.com/9tlzWRXMDZXem7NeUsxcTmbJP1xdzbFvD4R0AG-Za6SJ99ZVEgeC3e6Ta80otODVOpaUBQLPAJBtpy9BndGfJBqwuhaPzXw2jMZquM6W0vA_-oSJtt_LM0mwhpmDA-k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29" y="1288007"/>
            <a:ext cx="2123601" cy="266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20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 name="CuadroTexto 6"/>
          <p:cNvSpPr txBox="1"/>
          <p:nvPr/>
        </p:nvSpPr>
        <p:spPr>
          <a:xfrm>
            <a:off x="1606332" y="4974926"/>
            <a:ext cx="9545935" cy="1384995"/>
          </a:xfrm>
          <a:prstGeom prst="rect">
            <a:avLst/>
          </a:prstGeom>
          <a:noFill/>
          <a:ln w="38100">
            <a:solidFill>
              <a:schemeClr val="accent1">
                <a:lumMod val="50000"/>
              </a:schemeClr>
            </a:solidFill>
          </a:ln>
        </p:spPr>
        <p:txBody>
          <a:bodyPr wrap="square" rtlCol="0">
            <a:spAutoFit/>
          </a:bodyPr>
          <a:lstStyle/>
          <a:p>
            <a:pPr algn="ctr"/>
            <a:r>
              <a:rPr lang="es-CL" sz="2800" b="1" dirty="0" smtClean="0">
                <a:solidFill>
                  <a:schemeClr val="accent1">
                    <a:lumMod val="50000"/>
                  </a:schemeClr>
                </a:solidFill>
              </a:rPr>
              <a:t>Mira el video y responde </a:t>
            </a:r>
          </a:p>
          <a:p>
            <a:pPr algn="ctr"/>
            <a:r>
              <a:rPr lang="es-CL" sz="2800" b="1" dirty="0" smtClean="0">
                <a:solidFill>
                  <a:schemeClr val="accent1">
                    <a:lumMod val="50000"/>
                  </a:schemeClr>
                </a:solidFill>
              </a:rPr>
              <a:t>¿Te gustó la recomendación? ¿te gustaría invitar a otros niños a leer este libro? ¿Qué piensas del libro?</a:t>
            </a:r>
            <a:endParaRPr lang="es-CL" sz="2800" b="1" dirty="0">
              <a:solidFill>
                <a:schemeClr val="accent1">
                  <a:lumMod val="50000"/>
                </a:schemeClr>
              </a:solidFill>
            </a:endParaRPr>
          </a:p>
        </p:txBody>
      </p:sp>
      <p:pic>
        <p:nvPicPr>
          <p:cNvPr id="9" name="Imagen 8"/>
          <p:cNvPicPr>
            <a:picLocks noChangeAspect="1"/>
          </p:cNvPicPr>
          <p:nvPr/>
        </p:nvPicPr>
        <p:blipFill>
          <a:blip r:embed="rId4">
            <a:extLst>
              <a:ext uri="{BEBA8EAE-BF5A-486C-A8C5-ECC9F3942E4B}">
                <a14:imgProps xmlns:a14="http://schemas.microsoft.com/office/drawing/2010/main">
                  <a14:imgLayer r:embed="rId5">
                    <a14:imgEffect>
                      <a14:backgroundRemoval t="4774" b="93216" l="4523" r="94472"/>
                    </a14:imgEffect>
                  </a14:imgLayer>
                </a14:imgProps>
              </a:ext>
              <a:ext uri="{28A0092B-C50C-407E-A947-70E740481C1C}">
                <a14:useLocalDpi xmlns:a14="http://schemas.microsoft.com/office/drawing/2010/main" val="0"/>
              </a:ext>
            </a:extLst>
          </a:blip>
          <a:stretch>
            <a:fillRect/>
          </a:stretch>
        </p:blipFill>
        <p:spPr>
          <a:xfrm flipH="1">
            <a:off x="-50963" y="46013"/>
            <a:ext cx="2454519" cy="2454519"/>
          </a:xfrm>
          <a:prstGeom prst="rect">
            <a:avLst/>
          </a:prstGeom>
        </p:spPr>
      </p:pic>
      <p:pic>
        <p:nvPicPr>
          <p:cNvPr id="10" name="Imagen 9"/>
          <p:cNvPicPr>
            <a:picLocks noChangeAspect="1"/>
          </p:cNvPicPr>
          <p:nvPr/>
        </p:nvPicPr>
        <p:blipFill>
          <a:blip r:embed="rId6"/>
          <a:stretch>
            <a:fillRect/>
          </a:stretch>
        </p:blipFill>
        <p:spPr>
          <a:xfrm>
            <a:off x="10446475" y="3446887"/>
            <a:ext cx="1762384" cy="1643728"/>
          </a:xfrm>
          <a:prstGeom prst="rect">
            <a:avLst/>
          </a:prstGeom>
        </p:spPr>
      </p:pic>
      <p:pic>
        <p:nvPicPr>
          <p:cNvPr id="11" name="y2mate.com - Oyeme con los ojos_v144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938977" y="278022"/>
            <a:ext cx="7124222" cy="4007375"/>
          </a:xfrm>
          <a:prstGeom prst="rect">
            <a:avLst/>
          </a:prstGeom>
        </p:spPr>
      </p:pic>
    </p:spTree>
    <p:extLst>
      <p:ext uri="{BB962C8B-B14F-4D97-AF65-F5344CB8AC3E}">
        <p14:creationId xmlns:p14="http://schemas.microsoft.com/office/powerpoint/2010/main" val="2700191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43939">
                <p:cTn id="7"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3B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3557" y="2731772"/>
            <a:ext cx="11662117" cy="4681902"/>
          </a:xfrm>
        </p:spPr>
        <p:txBody>
          <a:bodyPr>
            <a:normAutofit fontScale="90000"/>
          </a:bodyPr>
          <a:lstStyle/>
          <a:p>
            <a:pPr algn="just"/>
            <a:r>
              <a:rPr lang="es-CL" sz="3600" dirty="0" smtClean="0">
                <a:solidFill>
                  <a:srgbClr val="7C547A"/>
                </a:solidFill>
              </a:rPr>
              <a:t>Escribe  y responde en tu cuaderno, recuerda argumentar tu respuesta:</a:t>
            </a:r>
            <a:br>
              <a:rPr lang="es-CL" sz="3600" dirty="0" smtClean="0">
                <a:solidFill>
                  <a:srgbClr val="7C547A"/>
                </a:solidFill>
              </a:rPr>
            </a:br>
            <a:r>
              <a:rPr lang="es-CL" sz="3600" dirty="0" smtClean="0">
                <a:solidFill>
                  <a:srgbClr val="7C547A"/>
                </a:solidFill>
              </a:rPr>
              <a:t>1.- ¿Qué opinas de que las personas seamos diversas? </a:t>
            </a:r>
            <a:br>
              <a:rPr lang="es-CL" sz="3600" dirty="0" smtClean="0">
                <a:solidFill>
                  <a:srgbClr val="7C547A"/>
                </a:solidFill>
              </a:rPr>
            </a:br>
            <a:r>
              <a:rPr lang="es-CL" sz="3600" dirty="0">
                <a:solidFill>
                  <a:srgbClr val="7C547A"/>
                </a:solidFill>
              </a:rPr>
              <a:t/>
            </a:r>
            <a:br>
              <a:rPr lang="es-CL" sz="3600" dirty="0">
                <a:solidFill>
                  <a:srgbClr val="7C547A"/>
                </a:solidFill>
              </a:rPr>
            </a:br>
            <a:r>
              <a:rPr lang="es-CL" sz="3600" b="1" i="1" dirty="0">
                <a:solidFill>
                  <a:srgbClr val="7C547A"/>
                </a:solidFill>
                <a:effectLst>
                  <a:outerShdw blurRad="38100" dist="38100" dir="2700000" algn="tl">
                    <a:srgbClr val="000000">
                      <a:alpha val="43137"/>
                    </a:srgbClr>
                  </a:outerShdw>
                </a:effectLst>
              </a:rPr>
              <a:t>Desafío: Lee en casa hasta la página </a:t>
            </a:r>
            <a:r>
              <a:rPr lang="es-CL" sz="3600" b="1" i="1" dirty="0" smtClean="0">
                <a:solidFill>
                  <a:srgbClr val="7C547A"/>
                </a:solidFill>
                <a:effectLst>
                  <a:outerShdw blurRad="38100" dist="38100" dir="2700000" algn="tl">
                    <a:srgbClr val="000000">
                      <a:alpha val="43137"/>
                    </a:srgbClr>
                  </a:outerShdw>
                </a:effectLst>
              </a:rPr>
              <a:t>20 </a:t>
            </a:r>
            <a:r>
              <a:rPr lang="es-CL" sz="3600" b="1" i="1" dirty="0">
                <a:solidFill>
                  <a:srgbClr val="7C547A"/>
                </a:solidFill>
                <a:effectLst>
                  <a:outerShdw blurRad="38100" dist="38100" dir="2700000" algn="tl">
                    <a:srgbClr val="000000">
                      <a:alpha val="43137"/>
                    </a:srgbClr>
                  </a:outerShdw>
                </a:effectLst>
              </a:rPr>
              <a:t>del libro y escribe tu </a:t>
            </a:r>
            <a:r>
              <a:rPr lang="es-CL" sz="3600" b="1" i="1" dirty="0" smtClean="0">
                <a:solidFill>
                  <a:srgbClr val="7C547A"/>
                </a:solidFill>
                <a:effectLst>
                  <a:outerShdw blurRad="38100" dist="38100" dir="2700000" algn="tl">
                    <a:srgbClr val="000000">
                      <a:alpha val="43137"/>
                    </a:srgbClr>
                  </a:outerShdw>
                </a:effectLst>
              </a:rPr>
              <a:t>opinión acerca de la casa de Beatriz la vecina de Horacio, </a:t>
            </a:r>
            <a:r>
              <a:rPr lang="es-CL" sz="3600" b="1" i="1" dirty="0">
                <a:solidFill>
                  <a:srgbClr val="7C547A"/>
                </a:solidFill>
                <a:effectLst>
                  <a:outerShdw blurRad="38100" dist="38100" dir="2700000" algn="tl">
                    <a:srgbClr val="000000">
                      <a:alpha val="43137"/>
                    </a:srgbClr>
                  </a:outerShdw>
                </a:effectLst>
              </a:rPr>
              <a:t>se revisará en la próxima clase</a:t>
            </a:r>
            <a:r>
              <a:rPr lang="es-CL" sz="3600" dirty="0">
                <a:solidFill>
                  <a:srgbClr val="7C547A"/>
                </a:solidFill>
              </a:rPr>
              <a:t>. </a:t>
            </a:r>
            <a:br>
              <a:rPr lang="es-CL" sz="3600" dirty="0">
                <a:solidFill>
                  <a:srgbClr val="7C547A"/>
                </a:solidFill>
              </a:rPr>
            </a:br>
            <a:r>
              <a:rPr lang="es-CL" sz="4000" dirty="0" smtClean="0">
                <a:solidFill>
                  <a:srgbClr val="7C547A"/>
                </a:solidFill>
              </a:rPr>
              <a:t/>
            </a:r>
            <a:br>
              <a:rPr lang="es-CL" sz="4000" dirty="0" smtClean="0">
                <a:solidFill>
                  <a:srgbClr val="7C547A"/>
                </a:solidFill>
              </a:rPr>
            </a:br>
            <a:r>
              <a:rPr lang="es-CL" sz="4000" dirty="0">
                <a:solidFill>
                  <a:srgbClr val="7C547A"/>
                </a:solidFill>
              </a:rPr>
              <a:t/>
            </a:r>
            <a:br>
              <a:rPr lang="es-CL" sz="4000" dirty="0">
                <a:solidFill>
                  <a:srgbClr val="7C547A"/>
                </a:solidFill>
              </a:rPr>
            </a:br>
            <a:endParaRPr lang="es-CL" sz="4000" dirty="0">
              <a:solidFill>
                <a:srgbClr val="7C547A"/>
              </a:solidFill>
            </a:endParaRPr>
          </a:p>
        </p:txBody>
      </p:sp>
      <p:pic>
        <p:nvPicPr>
          <p:cNvPr id="1026" name="Picture 2" descr="https://lh6.googleusercontent.com/WB5rLIDwSolt5ckH_OOVhQ9_Kw4kXPyPExDMIdV7kXyUOs8cawQiQA8h9ed-58rxIaKz9zT-cnfbBpUU7RZwtwriRnsx--IFYsAesPLx7CxPSQ7eGy9MK3UczpEgiT_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620" y="150125"/>
            <a:ext cx="3138751" cy="213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17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D1F7"/>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1951"/>
            <a:ext cx="10515600" cy="1325563"/>
          </a:xfrm>
        </p:spPr>
        <p:txBody>
          <a:bodyPr/>
          <a:lstStyle/>
          <a:p>
            <a:pPr algn="ctr"/>
            <a:r>
              <a:rPr lang="es-CL" dirty="0" smtClean="0">
                <a:solidFill>
                  <a:schemeClr val="bg2">
                    <a:lumMod val="25000"/>
                  </a:schemeClr>
                </a:solidFill>
                <a:effectLst>
                  <a:outerShdw blurRad="38100" dist="38100" dir="2700000" algn="tl">
                    <a:srgbClr val="000000">
                      <a:alpha val="43137"/>
                    </a:srgbClr>
                  </a:outerShdw>
                </a:effectLst>
              </a:rPr>
              <a:t>Nuestro Proyecto </a:t>
            </a:r>
            <a:r>
              <a:rPr lang="es-CL" dirty="0" smtClean="0">
                <a:solidFill>
                  <a:schemeClr val="bg2">
                    <a:lumMod val="25000"/>
                  </a:schemeClr>
                </a:solidFill>
                <a:effectLst>
                  <a:outerShdw blurRad="38100" dist="38100" dir="2700000" algn="tl">
                    <a:srgbClr val="000000">
                      <a:alpha val="43137"/>
                    </a:srgbClr>
                  </a:outerShdw>
                </a:effectLst>
              </a:rPr>
              <a:t>Booktube</a:t>
            </a:r>
            <a:endParaRPr lang="es-CL" dirty="0">
              <a:solidFill>
                <a:schemeClr val="bg2">
                  <a:lumMod val="25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1361391"/>
            <a:ext cx="10515600" cy="4351338"/>
          </a:xfrm>
        </p:spPr>
        <p:txBody>
          <a:bodyPr>
            <a:normAutofit fontScale="92500" lnSpcReduction="10000"/>
          </a:bodyPr>
          <a:lstStyle/>
          <a:p>
            <a:r>
              <a:rPr lang="es-CL" dirty="0" smtClean="0">
                <a:solidFill>
                  <a:schemeClr val="tx1">
                    <a:lumMod val="65000"/>
                    <a:lumOff val="35000"/>
                  </a:schemeClr>
                </a:solidFill>
              </a:rPr>
              <a:t>¿Qué es un </a:t>
            </a:r>
            <a:r>
              <a:rPr lang="es-CL" dirty="0" smtClean="0">
                <a:solidFill>
                  <a:schemeClr val="tx1">
                    <a:lumMod val="65000"/>
                    <a:lumOff val="35000"/>
                  </a:schemeClr>
                </a:solidFill>
              </a:rPr>
              <a:t>Booktube</a:t>
            </a:r>
            <a:r>
              <a:rPr lang="es-CL" dirty="0" smtClean="0">
                <a:solidFill>
                  <a:schemeClr val="tx1">
                    <a:lumMod val="65000"/>
                    <a:lumOff val="35000"/>
                  </a:schemeClr>
                </a:solidFill>
              </a:rPr>
              <a:t>? </a:t>
            </a:r>
          </a:p>
          <a:p>
            <a:r>
              <a:rPr lang="es-CL" dirty="0" smtClean="0">
                <a:solidFill>
                  <a:schemeClr val="tx1">
                    <a:lumMod val="65000"/>
                    <a:lumOff val="35000"/>
                  </a:schemeClr>
                </a:solidFill>
              </a:rPr>
              <a:t>Un breve video que recomienda e invita a la lectura y entrega información del libro recomendado</a:t>
            </a:r>
          </a:p>
          <a:p>
            <a:r>
              <a:rPr lang="es-CL" dirty="0" smtClean="0">
                <a:solidFill>
                  <a:schemeClr val="tx1">
                    <a:lumMod val="65000"/>
                    <a:lumOff val="35000"/>
                  </a:schemeClr>
                </a:solidFill>
              </a:rPr>
              <a:t>¿Qué información debo entregar?</a:t>
            </a:r>
          </a:p>
          <a:p>
            <a:r>
              <a:rPr lang="es-CL" dirty="0" smtClean="0">
                <a:solidFill>
                  <a:schemeClr val="tx1">
                    <a:lumMod val="65000"/>
                    <a:lumOff val="35000"/>
                  </a:schemeClr>
                </a:solidFill>
              </a:rPr>
              <a:t>En la rúbrica podrás ver punto por punto pero te adelanto que deberás mencionar </a:t>
            </a:r>
            <a:r>
              <a:rPr lang="es-CL" dirty="0" smtClean="0">
                <a:solidFill>
                  <a:schemeClr val="tx1">
                    <a:lumMod val="65000"/>
                    <a:lumOff val="35000"/>
                  </a:schemeClr>
                </a:solidFill>
              </a:rPr>
              <a:t>la información general del libro (título, autor, número de páginas y editorial)</a:t>
            </a:r>
          </a:p>
          <a:p>
            <a:r>
              <a:rPr lang="es-CL" dirty="0" smtClean="0">
                <a:solidFill>
                  <a:schemeClr val="tx1">
                    <a:lumMod val="65000"/>
                    <a:lumOff val="35000"/>
                  </a:schemeClr>
                </a:solidFill>
              </a:rPr>
              <a:t>Tendrás que  invitar al publico a leer el libro</a:t>
            </a:r>
            <a:endParaRPr lang="es-CL" dirty="0"/>
          </a:p>
          <a:p>
            <a:r>
              <a:rPr lang="es-CL" dirty="0" smtClean="0">
                <a:solidFill>
                  <a:schemeClr val="tx1">
                    <a:lumMod val="65000"/>
                    <a:lumOff val="35000"/>
                  </a:schemeClr>
                </a:solidFill>
              </a:rPr>
              <a:t>Deberás entregar tu opinión del libro entregando al menos tres argumentos que la respalde.</a:t>
            </a:r>
          </a:p>
          <a:p>
            <a:r>
              <a:rPr lang="es-CL" dirty="0" smtClean="0">
                <a:solidFill>
                  <a:schemeClr val="tx1">
                    <a:lumMod val="65000"/>
                    <a:lumOff val="35000"/>
                  </a:schemeClr>
                </a:solidFill>
              </a:rPr>
              <a:t>Deberás entregar una breve descripción de la trama del libro.</a:t>
            </a: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9799" b="100000" l="9799" r="89950"/>
                    </a14:imgEffect>
                  </a14:imgLayer>
                </a14:imgProps>
              </a:ext>
              <a:ext uri="{28A0092B-C50C-407E-A947-70E740481C1C}">
                <a14:useLocalDpi xmlns:a14="http://schemas.microsoft.com/office/drawing/2010/main" val="0"/>
              </a:ext>
            </a:extLst>
          </a:blip>
          <a:srcRect l="7572" t="22261"/>
          <a:stretch/>
        </p:blipFill>
        <p:spPr>
          <a:xfrm>
            <a:off x="10129398" y="161951"/>
            <a:ext cx="2448803" cy="2059633"/>
          </a:xfrm>
          <a:prstGeom prst="rect">
            <a:avLst/>
          </a:prstGeom>
        </p:spPr>
      </p:pic>
    </p:spTree>
    <p:extLst>
      <p:ext uri="{BB962C8B-B14F-4D97-AF65-F5344CB8AC3E}">
        <p14:creationId xmlns:p14="http://schemas.microsoft.com/office/powerpoint/2010/main" val="534259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11958</TotalTime>
  <Words>298</Words>
  <Application>Microsoft Office PowerPoint</Application>
  <PresentationFormat>Panorámica</PresentationFormat>
  <Paragraphs>22</Paragraphs>
  <Slides>6</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Taller de Habilidades “Óyeme con los ojos”  Meta de clases: Conocer e interiorizarse en el proyecto del mes. </vt:lpstr>
      <vt:lpstr>Presentación de PowerPoint</vt:lpstr>
      <vt:lpstr>Autora Gloria Cecilia Díaz </vt:lpstr>
      <vt:lpstr>Presentación de PowerPoint</vt:lpstr>
      <vt:lpstr>Escribe  y responde en tu cuaderno, recuerda argumentar tu respuesta: 1.- ¿Qué opinas de que las personas seamos diversas?   Desafío: Lee en casa hasta la página 20 del libro y escribe tu opinión acerca de la casa de Beatriz la vecina de Horacio, se revisará en la próxima clase.    </vt:lpstr>
      <vt:lpstr>Nuestro Proyecto Booktube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Habilidades “Al mal tiempo buena cara”</dc:title>
  <dc:creator>Usuario de Windows</dc:creator>
  <cp:lastModifiedBy>Usuario de Windows</cp:lastModifiedBy>
  <cp:revision>30</cp:revision>
  <dcterms:created xsi:type="dcterms:W3CDTF">2021-03-02T16:15:40Z</dcterms:created>
  <dcterms:modified xsi:type="dcterms:W3CDTF">2021-03-12T17:58:57Z</dcterms:modified>
</cp:coreProperties>
</file>