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Gloria Hallelujah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A5DF2C0-DDF4-40DA-9800-CBAED68E390B}">
  <a:tblStyle styleId="{5A5DF2C0-DDF4-40DA-9800-CBAED68E390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 snapToGrid="0">
      <p:cViewPr>
        <p:scale>
          <a:sx n="102" d="100"/>
          <a:sy n="102" d="100"/>
        </p:scale>
        <p:origin x="-462" y="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5486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26de1232a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26de1232a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26de1232a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726de1232a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26de1232a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26de1232a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26de1232a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26de1232a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26de1232a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26de1232a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26de1232a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26de1232a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26de1232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26de1232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26de1232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26de1232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26de1232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26de1232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26de1232a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26de1232a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26de1232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726de1232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26de1232a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726de1232a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26de1232a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26de1232a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26de1232a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26de1232a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26de1232a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26de1232a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26de1232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726de1232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26de1232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26de1232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26de1232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26de1232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26de1232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26de1232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26de1232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726de1232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26de1232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26de1232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26de1232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26de1232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26de1232a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26de1232a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0.wav"/><Relationship Id="rId7" Type="http://schemas.openxmlformats.org/officeDocument/2006/relationships/image" Target="../media/image1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10.wav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2.wav"/><Relationship Id="rId7" Type="http://schemas.openxmlformats.org/officeDocument/2006/relationships/image" Target="../media/image17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12.wav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4.wav"/><Relationship Id="rId7" Type="http://schemas.openxmlformats.org/officeDocument/2006/relationships/image" Target="../media/image19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14.wav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6.wav"/><Relationship Id="rId7" Type="http://schemas.openxmlformats.org/officeDocument/2006/relationships/image" Target="../media/image21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16.wav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8.wav"/><Relationship Id="rId7" Type="http://schemas.openxmlformats.org/officeDocument/2006/relationships/image" Target="../media/image23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18.wav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2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hyperlink" Target="https://padlet.com/emjaramillo/m6nto1bpd7hd" TargetMode="External"/><Relationship Id="rId5" Type="http://schemas.openxmlformats.org/officeDocument/2006/relationships/hyperlink" Target="https://padlet.com/emjaramillo/spo5hx20si34" TargetMode="External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8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wav"/><Relationship Id="rId7" Type="http://schemas.openxmlformats.org/officeDocument/2006/relationships/image" Target="../media/image1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6.wav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8.wav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8.wav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52400"/>
            <a:ext cx="85725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62049" y="151322"/>
            <a:ext cx="5724525" cy="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0" y="4322600"/>
            <a:ext cx="9144000" cy="8814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Gloria Hallelujah"/>
                <a:ea typeface="Gloria Hallelujah"/>
                <a:cs typeface="Gloria Hallelujah"/>
                <a:sym typeface="Gloria Hallelujah"/>
              </a:rPr>
              <a:t>Retroalimentación actividades </a:t>
            </a:r>
            <a:endParaRPr sz="2400"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Gloria Hallelujah"/>
                <a:ea typeface="Gloria Hallelujah"/>
                <a:cs typeface="Gloria Hallelujah"/>
                <a:sym typeface="Gloria Hallelujah"/>
              </a:rPr>
              <a:t>sextos</a:t>
            </a:r>
            <a:r>
              <a:rPr lang="es" sz="240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básicos</a:t>
            </a:r>
            <a:endParaRPr sz="24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9">
            <a:alphaModFix/>
          </a:blip>
          <a:srcRect l="4964" t="8263" r="5741" b="8438"/>
          <a:stretch/>
        </p:blipFill>
        <p:spPr>
          <a:xfrm>
            <a:off x="1889399" y="653239"/>
            <a:ext cx="5365199" cy="365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85786" y="552450"/>
            <a:ext cx="864637" cy="864637"/>
          </a:xfrm>
          <a:prstGeom prst="rect">
            <a:avLst/>
          </a:prstGeom>
        </p:spPr>
      </p:pic>
      <p:sp>
        <p:nvSpPr>
          <p:cNvPr id="7" name="Google Shape;55;p13"/>
          <p:cNvSpPr txBox="1"/>
          <p:nvPr/>
        </p:nvSpPr>
        <p:spPr>
          <a:xfrm>
            <a:off x="6917760" y="44875"/>
            <a:ext cx="2084418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CL" sz="900" b="1" dirty="0" smtClean="0">
                <a:latin typeface="Comic Sans MS" panose="030F0702030302020204" pitchFamily="66" charset="0"/>
              </a:rPr>
              <a:t>Presiona la imagen para escuchar</a:t>
            </a:r>
            <a:endParaRPr sz="900" b="1" dirty="0">
              <a:latin typeface="Comic Sans MS" panose="030F0702030302020204" pitchFamily="66" charset="0"/>
            </a:endParaRPr>
          </a:p>
        </p:txBody>
      </p:sp>
      <p:pic>
        <p:nvPicPr>
          <p:cNvPr id="10" name="Legend From Heaven - Lifes Happy Journe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250" out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355" y="428315"/>
            <a:ext cx="198836" cy="198836"/>
          </a:xfrm>
          <a:prstGeom prst="rect">
            <a:avLst/>
          </a:prstGeom>
        </p:spPr>
      </p:pic>
      <p:sp>
        <p:nvSpPr>
          <p:cNvPr id="5" name="4 Llamada rectangular"/>
          <p:cNvSpPr/>
          <p:nvPr/>
        </p:nvSpPr>
        <p:spPr>
          <a:xfrm>
            <a:off x="54573" y="1417087"/>
            <a:ext cx="1144910" cy="802432"/>
          </a:xfrm>
          <a:prstGeom prst="wedgeRectCallou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Recomiendo ver el PowerPoint con la opción de presentación con diapositivas</a:t>
            </a:r>
            <a:endParaRPr lang="es-CL" sz="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641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 numSld="999" showWhenStopped="0">
                <p:cTn id="1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/>
          <p:nvPr/>
        </p:nvSpPr>
        <p:spPr>
          <a:xfrm>
            <a:off x="226500" y="2948500"/>
            <a:ext cx="4388700" cy="1803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Respuesta</a:t>
            </a: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: Después de</a:t>
            </a:r>
          </a:p>
          <a:p>
            <a:pPr lvl="0" algn="just">
              <a:lnSpc>
                <a:spcPct val="115000"/>
              </a:lnSpc>
            </a:pPr>
            <a:endParaRPr lang="es" sz="1200" dirty="0" smtClean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>
              <a:lnSpc>
                <a:spcPct val="115000"/>
              </a:lnSpc>
            </a:pP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Conector temporal; </a:t>
            </a:r>
            <a:r>
              <a:rPr lang="es-CL" sz="1200" dirty="0">
                <a:latin typeface="Comic Sans MS" panose="030F0702030302020204" pitchFamily="66" charset="0"/>
              </a:rPr>
              <a:t>Se encargan de establecer relaciones cronológicas. Es decir, ordenan los acontecimientos en el tiempo</a:t>
            </a:r>
            <a:endParaRPr sz="1200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5" name="Google Shape;125;p22"/>
          <p:cNvSpPr txBox="1"/>
          <p:nvPr/>
        </p:nvSpPr>
        <p:spPr>
          <a:xfrm>
            <a:off x="4929350" y="2908750"/>
            <a:ext cx="4225800" cy="1803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Respuesta</a:t>
            </a: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: Al mismo tiempo</a:t>
            </a:r>
          </a:p>
          <a:p>
            <a:pPr lvl="0" algn="just">
              <a:lnSpc>
                <a:spcPct val="115000"/>
              </a:lnSpc>
            </a:pPr>
            <a:endParaRPr lang="es-CL"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>
              <a:lnSpc>
                <a:spcPct val="115000"/>
              </a:lnSpc>
            </a:pPr>
            <a:r>
              <a:rPr lang="es-CL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Conector </a:t>
            </a:r>
            <a:r>
              <a:rPr lang="es-CL" sz="1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temporal; </a:t>
            </a:r>
            <a:r>
              <a:rPr lang="es-CL" sz="1200" dirty="0">
                <a:latin typeface="Comic Sans MS" panose="030F0702030302020204" pitchFamily="66" charset="0"/>
              </a:rPr>
              <a:t>Se encargan de establecer relaciones cronológicas. Es decir, ordenan los acontecimientos en el tiempo</a:t>
            </a:r>
            <a:endParaRPr lang="es-CL" sz="1200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2075" y="152400"/>
            <a:ext cx="4179526" cy="25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52400"/>
            <a:ext cx="4507274" cy="253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16050" y="4102450"/>
            <a:ext cx="609600" cy="609600"/>
          </a:xfrm>
          <a:prstGeom prst="rect">
            <a:avLst/>
          </a:prstGeom>
        </p:spPr>
      </p:pic>
      <p:pic>
        <p:nvPicPr>
          <p:cNvPr id="4" name="  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37450" y="4102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52400"/>
            <a:ext cx="4419601" cy="248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4575" y="152400"/>
            <a:ext cx="4238777" cy="24848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4;p22"/>
          <p:cNvSpPr txBox="1"/>
          <p:nvPr/>
        </p:nvSpPr>
        <p:spPr>
          <a:xfrm>
            <a:off x="226500" y="2948500"/>
            <a:ext cx="4388700" cy="1803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Respuesta</a:t>
            </a: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: Después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 smtClean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>
              <a:lnSpc>
                <a:spcPct val="115000"/>
              </a:lnSpc>
            </a:pP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Conector temporal; </a:t>
            </a:r>
            <a:r>
              <a:rPr lang="es-CL" sz="1200" dirty="0">
                <a:latin typeface="Comic Sans MS" panose="030F0702030302020204" pitchFamily="66" charset="0"/>
              </a:rPr>
              <a:t>Se encargan de establecer relaciones cronológicas. Es decir, ordenan los acontecimientos en el tiempo</a:t>
            </a:r>
            <a:endParaRPr sz="1200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124;p22"/>
          <p:cNvSpPr txBox="1"/>
          <p:nvPr/>
        </p:nvSpPr>
        <p:spPr>
          <a:xfrm>
            <a:off x="4755300" y="2811651"/>
            <a:ext cx="4388700" cy="1803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Respuesta En efecto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just">
              <a:lnSpc>
                <a:spcPct val="115000"/>
              </a:lnSpc>
            </a:pPr>
            <a:r>
              <a:rPr lang="es-CL" sz="1200" dirty="0">
                <a:latin typeface="Comic Sans MS" panose="030F0702030302020204" pitchFamily="66" charset="0"/>
              </a:rPr>
              <a:t>Los conectores consecuenciales introducen acciones o hechos que son consecuencia o resultado de otras acciones o hechos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33127" y="4005351"/>
            <a:ext cx="609600" cy="609600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79841" y="3850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52400"/>
            <a:ext cx="4383624" cy="246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88424" y="152400"/>
            <a:ext cx="4303177" cy="24193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4;p22"/>
          <p:cNvSpPr txBox="1"/>
          <p:nvPr/>
        </p:nvSpPr>
        <p:spPr>
          <a:xfrm>
            <a:off x="147324" y="2811651"/>
            <a:ext cx="4388700" cy="1803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Respuesta Porque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>
              <a:lnSpc>
                <a:spcPct val="115000"/>
              </a:lnSpc>
            </a:pPr>
            <a:r>
              <a:rPr lang="es-CL" sz="1200" dirty="0">
                <a:latin typeface="Comic Sans MS" panose="030F0702030302020204" pitchFamily="66" charset="0"/>
              </a:rPr>
              <a:t>Los conectores causales crean relaciones de causa y efecto.</a:t>
            </a:r>
            <a:endParaRPr sz="1200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124;p22"/>
          <p:cNvSpPr txBox="1"/>
          <p:nvPr/>
        </p:nvSpPr>
        <p:spPr>
          <a:xfrm>
            <a:off x="4645662" y="2811651"/>
            <a:ext cx="4388700" cy="1803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Respuesta Ya que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just">
              <a:lnSpc>
                <a:spcPct val="115000"/>
              </a:lnSpc>
            </a:pPr>
            <a:r>
              <a:rPr lang="es-CL" sz="1200" dirty="0">
                <a:latin typeface="Comic Sans MS" panose="030F0702030302020204" pitchFamily="66" charset="0"/>
              </a:rPr>
              <a:t>Los conectores causales crean relaciones de causa y efecto.</a:t>
            </a:r>
            <a:endParaRPr lang="es-CL" sz="1200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39412" y="3825162"/>
            <a:ext cx="609600" cy="6096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35212" y="37133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24400" y="152400"/>
            <a:ext cx="4267200" cy="254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52400"/>
            <a:ext cx="4419601" cy="24848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;p22"/>
          <p:cNvSpPr txBox="1"/>
          <p:nvPr/>
        </p:nvSpPr>
        <p:spPr>
          <a:xfrm>
            <a:off x="152400" y="2907527"/>
            <a:ext cx="4044912" cy="1803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Respuesta: Sin embargo</a:t>
            </a: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33264" y="3347512"/>
            <a:ext cx="3881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 smtClean="0">
                <a:latin typeface="Comic Sans MS" panose="030F0702030302020204" pitchFamily="66" charset="0"/>
              </a:rPr>
              <a:t>opositivos: expresan diferentes relaciones de contraste entre enunciados</a:t>
            </a:r>
            <a:endParaRPr lang="es-CL" sz="1200" dirty="0">
              <a:latin typeface="Comic Sans MS" panose="030F0702030302020204" pitchFamily="66" charset="0"/>
            </a:endParaRPr>
          </a:p>
        </p:txBody>
      </p:sp>
      <p:sp>
        <p:nvSpPr>
          <p:cNvPr id="10" name="Google Shape;124;p22"/>
          <p:cNvSpPr txBox="1"/>
          <p:nvPr/>
        </p:nvSpPr>
        <p:spPr>
          <a:xfrm>
            <a:off x="4724400" y="2750174"/>
            <a:ext cx="4044912" cy="1803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Respuesta: Es decir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>
              <a:lnSpc>
                <a:spcPct val="115000"/>
              </a:lnSpc>
            </a:pPr>
            <a:r>
              <a:rPr lang="es-CL" sz="1200" dirty="0" smtClean="0">
                <a:latin typeface="Comic Sans MS" panose="030F0702030302020204" pitchFamily="66" charset="0"/>
              </a:rPr>
              <a:t>Aclaración</a:t>
            </a:r>
            <a:r>
              <a:rPr lang="es-CL" sz="1200" dirty="0">
                <a:latin typeface="Comic Sans MS" panose="030F0702030302020204" pitchFamily="66" charset="0"/>
              </a:rPr>
              <a:t>, repetición: proporcionan mayor claridad y énfasis a una idea.</a:t>
            </a:r>
            <a:endParaRPr sz="1200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0056" y="3809177"/>
            <a:ext cx="609600" cy="609600"/>
          </a:xfrm>
          <a:prstGeom prst="rect">
            <a:avLst/>
          </a:prstGeom>
        </p:spPr>
      </p:pic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87682" y="37225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89450" y="152400"/>
            <a:ext cx="4002151" cy="2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52400"/>
            <a:ext cx="4684649" cy="26338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4;p22"/>
          <p:cNvSpPr txBox="1"/>
          <p:nvPr/>
        </p:nvSpPr>
        <p:spPr>
          <a:xfrm>
            <a:off x="4989450" y="2811651"/>
            <a:ext cx="4044912" cy="1803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Respuesta:  Por eso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just">
              <a:lnSpc>
                <a:spcPct val="115000"/>
              </a:lnSpc>
            </a:pPr>
            <a:r>
              <a:rPr lang="es-CL" sz="1200" dirty="0">
                <a:latin typeface="Comic Sans MS" panose="030F0702030302020204" pitchFamily="66" charset="0"/>
              </a:rPr>
              <a:t>Los conectores causales crean relaciones de causa y efecto.</a:t>
            </a:r>
            <a:endParaRPr lang="es-CL" sz="1200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124;p22"/>
          <p:cNvSpPr txBox="1"/>
          <p:nvPr/>
        </p:nvSpPr>
        <p:spPr>
          <a:xfrm>
            <a:off x="280601" y="2786229"/>
            <a:ext cx="4044912" cy="1803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Respuesta:  Pora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just">
              <a:lnSpc>
                <a:spcPct val="115000"/>
              </a:lnSpc>
            </a:pPr>
            <a:r>
              <a:rPr lang="es-CL" sz="1200" dirty="0">
                <a:latin typeface="Comic Sans MS" panose="030F0702030302020204" pitchFamily="66" charset="0"/>
              </a:rPr>
              <a:t>Los conectores causales crean relaciones de causa y efecto.</a:t>
            </a:r>
            <a:endParaRPr lang="es-CL" sz="1200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98257" y="3713301"/>
            <a:ext cx="609600" cy="6096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07106" y="373103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25" y="121298"/>
            <a:ext cx="4848808" cy="4348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5104" y="2080338"/>
            <a:ext cx="609600" cy="609600"/>
          </a:xfrm>
          <a:prstGeom prst="rect">
            <a:avLst/>
          </a:prstGeom>
        </p:spPr>
      </p:pic>
      <p:sp>
        <p:nvSpPr>
          <p:cNvPr id="7" name="Google Shape;55;p13"/>
          <p:cNvSpPr txBox="1"/>
          <p:nvPr/>
        </p:nvSpPr>
        <p:spPr>
          <a:xfrm>
            <a:off x="5499507" y="1369822"/>
            <a:ext cx="2084418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CL" sz="900" b="1" dirty="0" smtClean="0">
                <a:latin typeface="Comic Sans MS" panose="030F0702030302020204" pitchFamily="66" charset="0"/>
              </a:rPr>
              <a:t>Presiona la imagen para escuchar</a:t>
            </a:r>
            <a:endParaRPr sz="9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/>
          <p:nvPr/>
        </p:nvSpPr>
        <p:spPr>
          <a:xfrm>
            <a:off x="0" y="0"/>
            <a:ext cx="9055500" cy="6489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Gloria Hallelujah"/>
                <a:ea typeface="Gloria Hallelujah"/>
                <a:cs typeface="Gloria Hallelujah"/>
                <a:sym typeface="Gloria Hallelujah"/>
              </a:rPr>
              <a:t>Retroalimentación actividades día 4 </a:t>
            </a:r>
            <a:endParaRPr sz="36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162" name="Google Shape;162;p28"/>
          <p:cNvPicPr preferRelativeResize="0"/>
          <p:nvPr/>
        </p:nvPicPr>
        <p:blipFill rotWithShape="1">
          <a:blip r:embed="rId3">
            <a:alphaModFix/>
          </a:blip>
          <a:srcRect t="7500" b="8125"/>
          <a:stretch/>
        </p:blipFill>
        <p:spPr>
          <a:xfrm>
            <a:off x="1459000" y="1194950"/>
            <a:ext cx="5897650" cy="387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8"/>
          <p:cNvSpPr txBox="1"/>
          <p:nvPr/>
        </p:nvSpPr>
        <p:spPr>
          <a:xfrm>
            <a:off x="114800" y="715250"/>
            <a:ext cx="83880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Objetivo: </a:t>
            </a:r>
            <a:r>
              <a:rPr lang="e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Crear un mito mediante el proceso de escritura.</a:t>
            </a:r>
            <a:r>
              <a:rPr lang="es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/>
          <p:nvPr/>
        </p:nvSpPr>
        <p:spPr>
          <a:xfrm>
            <a:off x="80175" y="0"/>
            <a:ext cx="2961000" cy="4701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latin typeface="Gloria Hallelujah"/>
                <a:ea typeface="Gloria Hallelujah"/>
                <a:cs typeface="Gloria Hallelujah"/>
                <a:sym typeface="Gloria Hallelujah"/>
              </a:rPr>
              <a:t>Actividad páginaS 82</a:t>
            </a:r>
            <a:endParaRPr sz="36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169" name="Google Shape;169;p29"/>
          <p:cNvPicPr preferRelativeResize="0"/>
          <p:nvPr/>
        </p:nvPicPr>
        <p:blipFill rotWithShape="1">
          <a:blip r:embed="rId3">
            <a:alphaModFix/>
          </a:blip>
          <a:srcRect l="28527" t="28225" r="24014" b="14936"/>
          <a:stretch/>
        </p:blipFill>
        <p:spPr>
          <a:xfrm>
            <a:off x="295125" y="677025"/>
            <a:ext cx="4719274" cy="31777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76;p30"/>
          <p:cNvSpPr txBox="1"/>
          <p:nvPr/>
        </p:nvSpPr>
        <p:spPr>
          <a:xfrm>
            <a:off x="5014399" y="677025"/>
            <a:ext cx="3686100" cy="35331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Respuestas</a:t>
            </a: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-Para hacer más dinámicos sus diálogos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 smtClean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-Comprenda de mejor manera, debido que los concetores se utilizan para relacionar y conectar ideas.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 smtClean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 Pueda imaginar lo que sucede en la historia, se puede describir, el ambiente los personajes mediante caracteristicas físicas y psicológicas.</a:t>
            </a: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/>
        </p:nvSpPr>
        <p:spPr>
          <a:xfrm>
            <a:off x="80175" y="0"/>
            <a:ext cx="5170800" cy="4701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latin typeface="Gloria Hallelujah"/>
                <a:ea typeface="Gloria Hallelujah"/>
                <a:cs typeface="Gloria Hallelujah"/>
                <a:sym typeface="Gloria Hallelujah"/>
              </a:rPr>
              <a:t>Actividad páginaS 84 y cuaderno</a:t>
            </a:r>
            <a:endParaRPr sz="36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175" name="Google Shape;175;p30"/>
          <p:cNvPicPr preferRelativeResize="0"/>
          <p:nvPr/>
        </p:nvPicPr>
        <p:blipFill rotWithShape="1">
          <a:blip r:embed="rId5">
            <a:alphaModFix/>
          </a:blip>
          <a:srcRect l="29750" t="14443" r="31364" b="9499"/>
          <a:stretch/>
        </p:blipFill>
        <p:spPr>
          <a:xfrm>
            <a:off x="80175" y="470100"/>
            <a:ext cx="5060992" cy="4673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0"/>
          <p:cNvSpPr txBox="1"/>
          <p:nvPr/>
        </p:nvSpPr>
        <p:spPr>
          <a:xfrm>
            <a:off x="5318213" y="1"/>
            <a:ext cx="3686100" cy="5057191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Respuestas</a:t>
            </a:r>
            <a:r>
              <a:rPr lang="es" sz="11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</a:p>
          <a:p>
            <a:pPr lvl="0" algn="just">
              <a:lnSpc>
                <a:spcPct val="115000"/>
              </a:lnSpc>
            </a:pPr>
            <a:endParaRPr lang="es" sz="11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>
              <a:lnSpc>
                <a:spcPct val="115000"/>
              </a:lnSpc>
            </a:pPr>
            <a:r>
              <a:rPr lang="es" sz="1100" dirty="0" smtClean="0">
                <a:latin typeface="Comic Sans MS"/>
                <a:ea typeface="Comic Sans MS"/>
                <a:cs typeface="Comic Sans MS"/>
                <a:sym typeface="Comic Sans MS"/>
              </a:rPr>
              <a:t>Las </a:t>
            </a:r>
            <a:r>
              <a:rPr lang="es" sz="1100" dirty="0">
                <a:latin typeface="Comic Sans MS"/>
                <a:ea typeface="Comic Sans MS"/>
                <a:cs typeface="Comic Sans MS"/>
                <a:sym typeface="Comic Sans MS"/>
              </a:rPr>
              <a:t>respuestas a estas preguntas son variables, es decir, dependen de </a:t>
            </a:r>
            <a:r>
              <a:rPr lang="es" sz="1100" dirty="0" smtClean="0">
                <a:latin typeface="Comic Sans MS"/>
                <a:ea typeface="Comic Sans MS"/>
                <a:cs typeface="Comic Sans MS"/>
                <a:sym typeface="Comic Sans MS"/>
              </a:rPr>
              <a:t>la elecición del animal que eligio cada estudiante</a:t>
            </a:r>
            <a:r>
              <a:rPr lang="es" sz="1100" dirty="0"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r>
              <a:rPr lang="es" sz="1100" dirty="0" smtClean="0">
                <a:latin typeface="Comic Sans MS"/>
                <a:ea typeface="Comic Sans MS"/>
                <a:cs typeface="Comic Sans MS"/>
                <a:sym typeface="Comic Sans MS"/>
              </a:rPr>
              <a:t>Les </a:t>
            </a:r>
            <a:r>
              <a:rPr lang="es" sz="1100" dirty="0">
                <a:latin typeface="Comic Sans MS"/>
                <a:ea typeface="Comic Sans MS"/>
                <a:cs typeface="Comic Sans MS"/>
                <a:sym typeface="Comic Sans MS"/>
              </a:rPr>
              <a:t>escribiré </a:t>
            </a:r>
            <a:r>
              <a:rPr lang="es" sz="1100" dirty="0" smtClean="0">
                <a:latin typeface="Comic Sans MS"/>
                <a:ea typeface="Comic Sans MS"/>
                <a:cs typeface="Comic Sans MS"/>
                <a:sym typeface="Comic Sans MS"/>
              </a:rPr>
              <a:t>algunos aspectos que deben tener sus respuestas</a:t>
            </a:r>
          </a:p>
          <a:p>
            <a:pPr lvl="0" algn="just">
              <a:lnSpc>
                <a:spcPct val="115000"/>
              </a:lnSpc>
            </a:pPr>
            <a:endParaRPr lang="es" sz="11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>
              <a:lnSpc>
                <a:spcPct val="115000"/>
              </a:lnSpc>
            </a:pPr>
            <a:r>
              <a:rPr lang="es" sz="1100" b="1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Grupo al que pertenece: </a:t>
            </a:r>
            <a:r>
              <a:rPr lang="es-CL" sz="11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Puede</a:t>
            </a:r>
            <a:r>
              <a:rPr lang="es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s" sz="11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ser mamífero, reptiles, aves, anfibios, vertebrados, invertebrados, etc.</a:t>
            </a:r>
            <a:endParaRPr lang="es" sz="1100" b="1" dirty="0" smtClean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>
              <a:lnSpc>
                <a:spcPct val="115000"/>
              </a:lnSpc>
            </a:pPr>
            <a:r>
              <a:rPr lang="es-CL" sz="1100" b="1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Z</a:t>
            </a:r>
            <a:r>
              <a:rPr lang="es" sz="1100" b="1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ona en que habita:</a:t>
            </a:r>
            <a:r>
              <a:rPr lang="es" sz="11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Puede referisre a una zona geografica específica o bien algun hábitad tales como; pradera, bosque, desierto, montañas, sabana, río, pantano, altiplano, océano, lagos, etc.</a:t>
            </a:r>
            <a:endParaRPr lang="es" sz="1100" b="1" dirty="0" smtClean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>
              <a:lnSpc>
                <a:spcPct val="115000"/>
              </a:lnSpc>
            </a:pPr>
            <a:r>
              <a:rPr lang="es" sz="1100" b="1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Caracteristicas físcias: </a:t>
            </a:r>
            <a:r>
              <a:rPr lang="es" sz="11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Puede ser caracteriristacas relacionadas a; tamaño, contextura, color, patas, pelaje, </a:t>
            </a:r>
            <a:endParaRPr lang="es" sz="1100" b="1" dirty="0" smtClean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>
              <a:lnSpc>
                <a:spcPct val="115000"/>
              </a:lnSpc>
            </a:pPr>
            <a:r>
              <a:rPr lang="es" sz="1100" b="1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Alimentación y comportamientos: </a:t>
            </a:r>
            <a:r>
              <a:rPr lang="es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lang="es" sz="11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 señala si es carnívoros, omnívoro o herbívoros. Además mencionar las caractriscas de caza, de como obtienen sus alimientos, sus depredadores, etc</a:t>
            </a:r>
            <a:endParaRPr lang="es" sz="1100" b="1" dirty="0" smtClean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>
              <a:lnSpc>
                <a:spcPct val="115000"/>
              </a:lnSpc>
            </a:pPr>
            <a:endParaRPr lang="es" sz="1100" b="1" dirty="0" smtClean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>
              <a:lnSpc>
                <a:spcPct val="115000"/>
              </a:lnSpc>
            </a:pPr>
            <a:r>
              <a:rPr lang="es" sz="1100" b="1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 destaca por: </a:t>
            </a:r>
            <a:r>
              <a:rPr lang="es" sz="11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Señalar habilidades propias del animal por ejemplo, su velocidad al correr, agilidad , camuflaje, visión, olfato, etc.</a:t>
            </a:r>
            <a:endParaRPr sz="1100"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3853" y="4142403"/>
            <a:ext cx="609600" cy="609600"/>
          </a:xfrm>
          <a:prstGeom prst="rect">
            <a:avLst/>
          </a:prstGeom>
        </p:spPr>
      </p:pic>
      <p:sp>
        <p:nvSpPr>
          <p:cNvPr id="6" name="Google Shape;55;p13"/>
          <p:cNvSpPr txBox="1"/>
          <p:nvPr/>
        </p:nvSpPr>
        <p:spPr>
          <a:xfrm>
            <a:off x="2229435" y="4165556"/>
            <a:ext cx="2084418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CL" sz="900" b="1" dirty="0" smtClean="0">
                <a:latin typeface="Comic Sans MS" panose="030F0702030302020204" pitchFamily="66" charset="0"/>
              </a:rPr>
              <a:t>Presiona la imagen para escuchar</a:t>
            </a:r>
            <a:endParaRPr sz="9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/>
          <p:nvPr/>
        </p:nvSpPr>
        <p:spPr>
          <a:xfrm>
            <a:off x="80175" y="0"/>
            <a:ext cx="5170800" cy="4701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latin typeface="Gloria Hallelujah"/>
                <a:ea typeface="Gloria Hallelujah"/>
                <a:cs typeface="Gloria Hallelujah"/>
                <a:sym typeface="Gloria Hallelujah"/>
              </a:rPr>
              <a:t>Actividad páginaS 85 y cuaderno</a:t>
            </a:r>
            <a:endParaRPr sz="36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182" name="Google Shape;182;p31"/>
          <p:cNvPicPr preferRelativeResize="0"/>
          <p:nvPr/>
        </p:nvPicPr>
        <p:blipFill rotWithShape="1">
          <a:blip r:embed="rId3">
            <a:alphaModFix/>
          </a:blip>
          <a:srcRect l="29374" t="13821" r="31264" b="7289"/>
          <a:stretch/>
        </p:blipFill>
        <p:spPr>
          <a:xfrm>
            <a:off x="80175" y="511225"/>
            <a:ext cx="4601675" cy="459312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 txBox="1"/>
          <p:nvPr/>
        </p:nvSpPr>
        <p:spPr>
          <a:xfrm>
            <a:off x="5250975" y="665125"/>
            <a:ext cx="3686100" cy="392553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lnSpc>
                <a:spcPct val="115000"/>
              </a:lnSpc>
            </a:pPr>
            <a:r>
              <a:rPr lang="es-CL" sz="1100" dirty="0" smtClean="0">
                <a:latin typeface="Comic Sans MS"/>
                <a:ea typeface="Comic Sans MS"/>
                <a:cs typeface="Comic Sans MS"/>
                <a:sym typeface="Comic Sans MS"/>
              </a:rPr>
              <a:t>Respuestas:</a:t>
            </a:r>
          </a:p>
          <a:p>
            <a:pPr lvl="0" algn="just">
              <a:lnSpc>
                <a:spcPct val="115000"/>
              </a:lnSpc>
            </a:pPr>
            <a:endParaRPr lang="es-CL" sz="1100" b="1" dirty="0" smtClean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>
              <a:lnSpc>
                <a:spcPct val="115000"/>
              </a:lnSpc>
            </a:pPr>
            <a:r>
              <a:rPr lang="es-CL" sz="1100" b="1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Las respuestas a estas preguntas son variables, es decir, dependen de la creación de cada estudiante. Les escribiré lo que debe tener cada respuesta</a:t>
            </a:r>
          </a:p>
          <a:p>
            <a:pPr lvl="0" algn="just">
              <a:lnSpc>
                <a:spcPct val="115000"/>
              </a:lnSpc>
            </a:pPr>
            <a:endParaRPr lang="es-CL" sz="1100" b="1" dirty="0" smtClean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just">
              <a:lnSpc>
                <a:spcPct val="115000"/>
              </a:lnSpc>
            </a:pPr>
            <a:r>
              <a:rPr lang="es-CL" sz="1100" b="1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Situación inicial: </a:t>
            </a:r>
            <a:r>
              <a:rPr lang="es-CL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Es el estado inicial de los hechos de una narración. Se presentan el tema, los personajes y el ambiente en el cual transcurre la historia. </a:t>
            </a:r>
            <a:r>
              <a:rPr lang="es-CL" sz="11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 debe responder a la pregunta ¿Cuál es la situación inicial del relato?</a:t>
            </a:r>
          </a:p>
          <a:p>
            <a:pPr lvl="0" algn="just">
              <a:lnSpc>
                <a:spcPct val="115000"/>
              </a:lnSpc>
            </a:pPr>
            <a:r>
              <a:rPr lang="es-CL" sz="1100" b="1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Quiebre:</a:t>
            </a:r>
            <a:r>
              <a:rPr lang="es" sz="1100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 Se conoce el problema al cual se enfrenta un </a:t>
            </a:r>
            <a:r>
              <a:rPr lang="es" sz="1100" dirty="0" smtClean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personaje. </a:t>
            </a:r>
            <a:r>
              <a:rPr lang="es-CL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 debe responder a la pregunta </a:t>
            </a:r>
            <a:r>
              <a:rPr lang="es-CL" sz="11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¿Qué hecho cambia la situación inicial?</a:t>
            </a:r>
            <a:endParaRPr lang="es-CL" sz="1100" dirty="0" smtClean="0">
              <a:solidFill>
                <a:srgbClr val="22222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just">
              <a:lnSpc>
                <a:spcPct val="115000"/>
              </a:lnSpc>
            </a:pPr>
            <a:r>
              <a:rPr lang="es-CL" sz="1100" b="1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Desarrollo:</a:t>
            </a:r>
            <a:r>
              <a:rPr lang="es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Se desarrolla el conflicto mediante sucesos que intentan </a:t>
            </a:r>
            <a:r>
              <a:rPr lang="es" sz="11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resolverlo </a:t>
            </a:r>
            <a:r>
              <a:rPr lang="es-CL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 debe responder a la pregunta </a:t>
            </a:r>
            <a:r>
              <a:rPr lang="es-CL" sz="11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¿Cómo evoluciona la situación?</a:t>
            </a:r>
          </a:p>
          <a:p>
            <a:pPr lvl="0" algn="just">
              <a:lnSpc>
                <a:spcPct val="115000"/>
              </a:lnSpc>
            </a:pPr>
            <a:r>
              <a:rPr lang="es-CL" sz="1100" b="1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Desenlace: </a:t>
            </a:r>
            <a:r>
              <a:rPr lang="es-CL" sz="11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 </a:t>
            </a:r>
            <a:r>
              <a:rPr lang="es-CL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soluciona el problema presentado </a:t>
            </a:r>
            <a:r>
              <a:rPr lang="es-CL" sz="11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quiebre de </a:t>
            </a:r>
            <a:r>
              <a:rPr lang="es-CL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</a:t>
            </a:r>
            <a:r>
              <a:rPr lang="es-CL" sz="11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historia. </a:t>
            </a:r>
            <a:r>
              <a:rPr lang="es-CL" sz="1100" dirty="0" smtClean="0">
                <a:solidFill>
                  <a:schemeClr val="dk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Se </a:t>
            </a:r>
            <a:r>
              <a:rPr lang="es-CL" sz="1100" dirty="0">
                <a:solidFill>
                  <a:schemeClr val="dk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debe responder a la pregunta </a:t>
            </a:r>
            <a:r>
              <a:rPr lang="es-CL" sz="1100" dirty="0" smtClean="0">
                <a:solidFill>
                  <a:schemeClr val="dk1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¿Cómo finaliza la historia</a:t>
            </a:r>
            <a:r>
              <a:rPr lang="es-CL" sz="11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lang="es-CL" sz="1100" dirty="0">
              <a:solidFill>
                <a:srgbClr val="22222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>
              <a:lnSpc>
                <a:spcPct val="115000"/>
              </a:lnSpc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-15600" y="128125"/>
            <a:ext cx="9175200" cy="752100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Gloria Hallelujah"/>
                <a:ea typeface="Gloria Hallelujah"/>
                <a:cs typeface="Gloria Hallelujah"/>
                <a:sym typeface="Gloria Hallelujah"/>
              </a:rPr>
              <a:t>Retroalimentación actividades día 2 </a:t>
            </a:r>
            <a:endParaRPr sz="36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36125" y="880225"/>
            <a:ext cx="82014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Objetivo: </a:t>
            </a:r>
            <a:r>
              <a:rPr lang="e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Identificar las similitudes y diferencias entre el mito y la leyenda</a:t>
            </a:r>
            <a:r>
              <a:rPr lang="es" sz="1800">
                <a:solidFill>
                  <a:srgbClr val="42424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l="15663" t="20514" r="3678" b="18989"/>
          <a:stretch/>
        </p:blipFill>
        <p:spPr>
          <a:xfrm>
            <a:off x="2509150" y="1665400"/>
            <a:ext cx="4441451" cy="333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/>
          <p:nvPr/>
        </p:nvSpPr>
        <p:spPr>
          <a:xfrm>
            <a:off x="80175" y="0"/>
            <a:ext cx="5170800" cy="4701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latin typeface="Gloria Hallelujah"/>
                <a:ea typeface="Gloria Hallelujah"/>
                <a:cs typeface="Gloria Hallelujah"/>
                <a:sym typeface="Gloria Hallelujah"/>
              </a:rPr>
              <a:t>Actividad páginaS 86 y cuaderno</a:t>
            </a:r>
            <a:endParaRPr sz="36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89" name="Google Shape;189;p32"/>
          <p:cNvSpPr/>
          <p:nvPr/>
        </p:nvSpPr>
        <p:spPr>
          <a:xfrm>
            <a:off x="245175" y="768125"/>
            <a:ext cx="8026500" cy="926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9050" cap="flat" cmpd="sng">
            <a:solidFill>
              <a:srgbClr val="5959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600">
                <a:solidFill>
                  <a:srgbClr val="595959"/>
                </a:solidFill>
                <a:latin typeface="Comic Sans MS"/>
                <a:ea typeface="Comic Sans MS"/>
                <a:cs typeface="Comic Sans MS"/>
                <a:sym typeface="Comic Sans MS"/>
              </a:rPr>
              <a:t>Utiliza conectores para ordenar tu relato. Por ejemplo: primero, luego, después, entonces, por eso, porque, además y pero, entre otros. </a:t>
            </a:r>
            <a:r>
              <a:rPr lang="es">
                <a:solidFill>
                  <a:srgbClr val="595959"/>
                </a:solidFill>
                <a:latin typeface="Comic Sans MS"/>
                <a:ea typeface="Comic Sans MS"/>
                <a:cs typeface="Comic Sans MS"/>
                <a:sym typeface="Comic Sans MS"/>
              </a:rPr>
              <a:t>(puedes volver a al clase anterior para recordar los conectores)</a:t>
            </a:r>
            <a:endParaRPr>
              <a:solidFill>
                <a:srgbClr val="5959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0" name="Google Shape;190;p32"/>
          <p:cNvSpPr/>
          <p:nvPr/>
        </p:nvSpPr>
        <p:spPr>
          <a:xfrm>
            <a:off x="274750" y="2333099"/>
            <a:ext cx="8026500" cy="829500"/>
          </a:xfrm>
          <a:prstGeom prst="roundRect">
            <a:avLst>
              <a:gd name="adj" fmla="val 16667"/>
            </a:avLst>
          </a:prstGeom>
          <a:solidFill>
            <a:srgbClr val="F6B26B"/>
          </a:solidFill>
          <a:ln w="19050" cap="flat" cmpd="sng">
            <a:solidFill>
              <a:srgbClr val="5959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600">
                <a:solidFill>
                  <a:srgbClr val="595959"/>
                </a:solidFill>
                <a:latin typeface="Comic Sans MS"/>
                <a:ea typeface="Comic Sans MS"/>
                <a:cs typeface="Comic Sans MS"/>
                <a:sym typeface="Comic Sans MS"/>
              </a:rPr>
              <a:t>Mantén la coherencia de tu historia. Para esto, revisa que las ideas se presenten orden cronológico y no se repitan.</a:t>
            </a:r>
            <a:endParaRPr sz="1600">
              <a:solidFill>
                <a:srgbClr val="5959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1" name="Google Shape;191;p32"/>
          <p:cNvSpPr/>
          <p:nvPr/>
        </p:nvSpPr>
        <p:spPr>
          <a:xfrm>
            <a:off x="274750" y="3800875"/>
            <a:ext cx="8026500" cy="9267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 cmpd="sng">
            <a:solidFill>
              <a:srgbClr val="5959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600">
                <a:solidFill>
                  <a:srgbClr val="595959"/>
                </a:solidFill>
                <a:latin typeface="Comic Sans MS"/>
                <a:ea typeface="Comic Sans MS"/>
                <a:cs typeface="Comic Sans MS"/>
                <a:sym typeface="Comic Sans MS"/>
              </a:rPr>
              <a:t>Describe al ambiente y a los personajes incorporando adjetivos que evoquen imágenes y sensaciones. </a:t>
            </a:r>
            <a:endParaRPr sz="1600">
              <a:solidFill>
                <a:srgbClr val="5959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1675" y="165300"/>
            <a:ext cx="609600" cy="609600"/>
          </a:xfrm>
          <a:prstGeom prst="rect">
            <a:avLst/>
          </a:prstGeom>
        </p:spPr>
      </p:pic>
      <p:sp>
        <p:nvSpPr>
          <p:cNvPr id="7" name="Google Shape;55;p13"/>
          <p:cNvSpPr txBox="1"/>
          <p:nvPr/>
        </p:nvSpPr>
        <p:spPr>
          <a:xfrm>
            <a:off x="5961680" y="69418"/>
            <a:ext cx="2084418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CL" sz="900" b="1" dirty="0" smtClean="0">
                <a:latin typeface="Comic Sans MS" panose="030F0702030302020204" pitchFamily="66" charset="0"/>
              </a:rPr>
              <a:t>Presiona la imagen para escuchar</a:t>
            </a:r>
            <a:endParaRPr sz="9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3"/>
          <p:cNvPicPr preferRelativeResize="0"/>
          <p:nvPr/>
        </p:nvPicPr>
        <p:blipFill rotWithShape="1">
          <a:blip r:embed="rId5">
            <a:alphaModFix/>
          </a:blip>
          <a:srcRect l="18795" t="23747" r="23779" b="8188"/>
          <a:stretch/>
        </p:blipFill>
        <p:spPr>
          <a:xfrm>
            <a:off x="120113" y="715644"/>
            <a:ext cx="8903776" cy="433722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3"/>
          <p:cNvSpPr txBox="1"/>
          <p:nvPr/>
        </p:nvSpPr>
        <p:spPr>
          <a:xfrm>
            <a:off x="80175" y="0"/>
            <a:ext cx="5170800" cy="4701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latin typeface="Gloria Hallelujah"/>
                <a:ea typeface="Gloria Hallelujah"/>
                <a:cs typeface="Gloria Hallelujah"/>
                <a:sym typeface="Gloria Hallelujah"/>
              </a:rPr>
              <a:t>Actividad páginaS 87 y cuaderno</a:t>
            </a:r>
            <a:endParaRPr sz="36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1413" y="0"/>
            <a:ext cx="609600" cy="609600"/>
          </a:xfrm>
          <a:prstGeom prst="rect">
            <a:avLst/>
          </a:prstGeom>
        </p:spPr>
      </p:pic>
      <p:sp>
        <p:nvSpPr>
          <p:cNvPr id="5" name="Google Shape;55;p13"/>
          <p:cNvSpPr txBox="1"/>
          <p:nvPr/>
        </p:nvSpPr>
        <p:spPr>
          <a:xfrm>
            <a:off x="5915027" y="130975"/>
            <a:ext cx="2084418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CL" sz="900" b="1" dirty="0" smtClean="0">
                <a:latin typeface="Comic Sans MS" panose="030F0702030302020204" pitchFamily="66" charset="0"/>
              </a:rPr>
              <a:t>Presiona la imagen para escuchar</a:t>
            </a:r>
            <a:endParaRPr sz="9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4"/>
          <p:cNvPicPr preferRelativeResize="0"/>
          <p:nvPr/>
        </p:nvPicPr>
        <p:blipFill rotWithShape="1">
          <a:blip r:embed="rId5">
            <a:alphaModFix/>
          </a:blip>
          <a:srcRect l="12634" t="25051" r="19073" b="14083"/>
          <a:stretch/>
        </p:blipFill>
        <p:spPr>
          <a:xfrm>
            <a:off x="209163" y="342775"/>
            <a:ext cx="8400552" cy="420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  <p:sp>
        <p:nvSpPr>
          <p:cNvPr id="4" name="Google Shape;55;p13"/>
          <p:cNvSpPr txBox="1"/>
          <p:nvPr/>
        </p:nvSpPr>
        <p:spPr>
          <a:xfrm>
            <a:off x="6449982" y="15600"/>
            <a:ext cx="2084418" cy="394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CL" sz="900" b="1" dirty="0" smtClean="0">
                <a:latin typeface="Comic Sans MS" panose="030F0702030302020204" pitchFamily="66" charset="0"/>
              </a:rPr>
              <a:t>Presiona la imagen para escuchar</a:t>
            </a:r>
            <a:endParaRPr sz="9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/>
          <p:nvPr/>
        </p:nvSpPr>
        <p:spPr>
          <a:xfrm>
            <a:off x="104400" y="0"/>
            <a:ext cx="5403300" cy="4701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latin typeface="Gloria Hallelujah"/>
                <a:ea typeface="Gloria Hallelujah"/>
                <a:cs typeface="Gloria Hallelujah"/>
                <a:sym typeface="Gloria Hallelujah"/>
              </a:rPr>
              <a:t>Edición del cuento en el cuaderno</a:t>
            </a:r>
            <a:endParaRPr sz="36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08" name="Google Shape;208;p35"/>
          <p:cNvSpPr txBox="1"/>
          <p:nvPr/>
        </p:nvSpPr>
        <p:spPr>
          <a:xfrm>
            <a:off x="136925" y="831675"/>
            <a:ext cx="8022900" cy="10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595959"/>
                </a:solidFill>
                <a:latin typeface="Comic Sans MS"/>
                <a:ea typeface="Comic Sans MS"/>
                <a:cs typeface="Comic Sans MS"/>
                <a:sym typeface="Comic Sans MS"/>
              </a:rPr>
              <a:t>Se incorporó las correcciones que lograste evidenciar con la rúbrica y con las </a:t>
            </a:r>
            <a:r>
              <a:rPr lang="es" sz="1800" dirty="0" smtClean="0">
                <a:solidFill>
                  <a:srgbClr val="595959"/>
                </a:solidFill>
                <a:latin typeface="Comic Sans MS"/>
                <a:ea typeface="Comic Sans MS"/>
                <a:cs typeface="Comic Sans MS"/>
                <a:sym typeface="Comic Sans MS"/>
              </a:rPr>
              <a:t>sugerencias </a:t>
            </a:r>
            <a:r>
              <a:rPr lang="es" sz="1800" dirty="0">
                <a:solidFill>
                  <a:srgbClr val="595959"/>
                </a:solidFill>
                <a:latin typeface="Comic Sans MS"/>
                <a:ea typeface="Comic Sans MS"/>
                <a:cs typeface="Comic Sans MS"/>
                <a:sym typeface="Comic Sans MS"/>
              </a:rPr>
              <a:t>que te dieron.</a:t>
            </a:r>
            <a:endParaRPr sz="1800" dirty="0">
              <a:solidFill>
                <a:srgbClr val="5959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09" name="Google Shape;209;p35"/>
          <p:cNvSpPr txBox="1"/>
          <p:nvPr/>
        </p:nvSpPr>
        <p:spPr>
          <a:xfrm>
            <a:off x="-56500" y="1764150"/>
            <a:ext cx="8712600" cy="1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¡Anda </a:t>
            </a:r>
            <a:r>
              <a:rPr lang="es" sz="2400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al “Blog de Lenguaje” y lee los </a:t>
            </a:r>
            <a:r>
              <a:rPr lang="es" sz="2400" b="1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mitos </a:t>
            </a:r>
            <a:r>
              <a:rPr lang="es" sz="2400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de tus compañeros!</a:t>
            </a:r>
            <a:endParaRPr sz="2400" b="1" i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6°A:</a:t>
            </a:r>
            <a:r>
              <a:rPr lang="es" sz="1800" u="sng" dirty="0">
                <a:solidFill>
                  <a:schemeClr val="accent5"/>
                </a:solidFill>
                <a:hlinkClick r:id="rId5"/>
              </a:rPr>
              <a:t>https://padlet.com/emjaramillo/spo5hx20si34</a:t>
            </a:r>
            <a:endParaRPr sz="1800" dirty="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6°B: </a:t>
            </a:r>
            <a:r>
              <a:rPr lang="es" sz="1800" u="sng" dirty="0">
                <a:solidFill>
                  <a:schemeClr val="accent5"/>
                </a:solidFill>
                <a:hlinkClick r:id="rId6"/>
              </a:rPr>
              <a:t>https://padlet.com/emjaramillo/m6nto1bpd7hd</a:t>
            </a:r>
            <a:endParaRPr dirty="0"/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60325" y="2446875"/>
            <a:ext cx="2993000" cy="258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486" y="165300"/>
            <a:ext cx="609600" cy="609600"/>
          </a:xfrm>
          <a:prstGeom prst="rect">
            <a:avLst/>
          </a:prstGeom>
        </p:spPr>
      </p:pic>
      <p:sp>
        <p:nvSpPr>
          <p:cNvPr id="7" name="Google Shape;55;p13"/>
          <p:cNvSpPr txBox="1"/>
          <p:nvPr/>
        </p:nvSpPr>
        <p:spPr>
          <a:xfrm>
            <a:off x="5793729" y="165300"/>
            <a:ext cx="2084418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CL" sz="900" b="1" dirty="0" smtClean="0">
                <a:latin typeface="Comic Sans MS" panose="030F0702030302020204" pitchFamily="66" charset="0"/>
              </a:rPr>
              <a:t>Presiona la imagen para escuchar</a:t>
            </a:r>
            <a:endParaRPr sz="9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/>
          <p:nvPr/>
        </p:nvSpPr>
        <p:spPr>
          <a:xfrm flipH="1">
            <a:off x="130429" y="745574"/>
            <a:ext cx="2864100" cy="13398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latin typeface="Gloria Hallelujah"/>
                <a:ea typeface="Gloria Hallelujah"/>
                <a:cs typeface="Gloria Hallelujah"/>
                <a:sym typeface="Gloria Hallelujah"/>
              </a:rPr>
              <a:t>¡Nos vemos mucho éxito! </a:t>
            </a:r>
            <a:endParaRPr sz="3600" dirty="0"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216" name="Google Shape;216;p36"/>
          <p:cNvPicPr preferRelativeResize="0"/>
          <p:nvPr/>
        </p:nvPicPr>
        <p:blipFill rotWithShape="1">
          <a:blip r:embed="rId5">
            <a:alphaModFix/>
          </a:blip>
          <a:srcRect l="6419" t="11238" b="10989"/>
          <a:stretch/>
        </p:blipFill>
        <p:spPr>
          <a:xfrm>
            <a:off x="3211225" y="106400"/>
            <a:ext cx="5932775" cy="493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3862485"/>
            <a:ext cx="609600" cy="609600"/>
          </a:xfrm>
          <a:prstGeom prst="rect">
            <a:avLst/>
          </a:prstGeom>
        </p:spPr>
      </p:pic>
      <p:sp>
        <p:nvSpPr>
          <p:cNvPr id="5" name="Google Shape;55;p13"/>
          <p:cNvSpPr txBox="1"/>
          <p:nvPr/>
        </p:nvSpPr>
        <p:spPr>
          <a:xfrm>
            <a:off x="0" y="3882188"/>
            <a:ext cx="2084418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CL" sz="900" b="1" dirty="0" smtClean="0">
                <a:latin typeface="Comic Sans MS" panose="030F0702030302020204" pitchFamily="66" charset="0"/>
              </a:rPr>
              <a:t>Presiona la imagen para escuchar</a:t>
            </a:r>
            <a:endParaRPr sz="9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-59025" y="-31300"/>
            <a:ext cx="3280500" cy="504300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Gloria Hallelujah"/>
                <a:ea typeface="Gloria Hallelujah"/>
                <a:cs typeface="Gloria Hallelujah"/>
                <a:sym typeface="Gloria Hallelujah"/>
              </a:rPr>
              <a:t>Actividad página 74</a:t>
            </a:r>
            <a:endParaRPr sz="24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5">
            <a:alphaModFix/>
          </a:blip>
          <a:srcRect l="35680" t="19548" r="31103" b="5466"/>
          <a:stretch/>
        </p:blipFill>
        <p:spPr>
          <a:xfrm>
            <a:off x="0" y="518050"/>
            <a:ext cx="3632450" cy="462545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3831975" y="-31300"/>
            <a:ext cx="5205000" cy="4574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Comic Sans MS"/>
                <a:ea typeface="Comic Sans MS"/>
                <a:cs typeface="Comic Sans MS"/>
                <a:sym typeface="Comic Sans MS"/>
              </a:rPr>
              <a:t>Respuestas: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Comic Sans MS"/>
                <a:ea typeface="Comic Sans MS"/>
                <a:cs typeface="Comic Sans MS"/>
                <a:sym typeface="Comic Sans MS"/>
              </a:rPr>
              <a:t>1.</a:t>
            </a:r>
            <a:endParaRPr sz="11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72" name="Google Shape;72;p15"/>
          <p:cNvGraphicFramePr/>
          <p:nvPr/>
        </p:nvGraphicFramePr>
        <p:xfrm>
          <a:off x="3886375" y="275775"/>
          <a:ext cx="5021350" cy="3046875"/>
        </p:xfrm>
        <a:graphic>
          <a:graphicData uri="http://schemas.openxmlformats.org/drawingml/2006/table">
            <a:tbl>
              <a:tblPr>
                <a:noFill/>
                <a:tableStyleId>{5A5DF2C0-DDF4-40DA-9800-CBAED68E390B}</a:tableStyleId>
              </a:tblPr>
              <a:tblGrid>
                <a:gridCol w="663300"/>
                <a:gridCol w="1693400"/>
                <a:gridCol w="2664650"/>
              </a:tblGrid>
              <a:tr h="424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Título</a:t>
                      </a:r>
                      <a:endParaRPr sz="11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¿De qué trata?</a:t>
                      </a:r>
                      <a:endParaRPr sz="11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</a:tr>
              <a:tr h="80870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 b="1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Texto 1: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La noche del Tatú.</a:t>
                      </a:r>
                      <a:endParaRPr sz="11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Explica la creación de la noche y la explicación por la que el tatú duerme de día y corretea por la noche.</a:t>
                      </a:r>
                      <a:endParaRPr sz="11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</a:tr>
              <a:tr h="604475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 b="1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Texto 2: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Mamiña, la niña de mis ojos.</a:t>
                      </a:r>
                      <a:endParaRPr sz="11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Explica el nombre de un lago.</a:t>
                      </a:r>
                      <a:endParaRPr sz="11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</a:tr>
              <a:tr h="604475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 b="1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Texto 3: 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La leyenda del Pehuén.</a:t>
                      </a:r>
                      <a:endParaRPr sz="110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Explica cómo se inicia el consumo de los piñones.</a:t>
                      </a:r>
                      <a:endParaRPr sz="11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</a:tr>
              <a:tr h="604475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 b="1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Texto 4: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Las dos serpientes de la tierra del sur. </a:t>
                      </a:r>
                      <a:endParaRPr sz="11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Explica los terremotos y tsunamis, el origen de las islas y tierras del sur.</a:t>
                      </a:r>
                      <a:endParaRPr sz="11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2041" y="3815443"/>
            <a:ext cx="609600" cy="609600"/>
          </a:xfrm>
          <a:prstGeom prst="rect">
            <a:avLst/>
          </a:prstGeom>
        </p:spPr>
      </p:pic>
      <p:sp>
        <p:nvSpPr>
          <p:cNvPr id="7" name="Google Shape;55;p13"/>
          <p:cNvSpPr txBox="1"/>
          <p:nvPr/>
        </p:nvSpPr>
        <p:spPr>
          <a:xfrm>
            <a:off x="6157623" y="3815443"/>
            <a:ext cx="2084418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CL" sz="900" b="1" dirty="0" smtClean="0">
                <a:latin typeface="Comic Sans MS" panose="030F0702030302020204" pitchFamily="66" charset="0"/>
              </a:rPr>
              <a:t>Presiona la imagen para escuchar</a:t>
            </a:r>
            <a:endParaRPr sz="9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3979775" y="284550"/>
            <a:ext cx="4995600" cy="4574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latin typeface="Comic Sans MS"/>
                <a:ea typeface="Comic Sans MS"/>
                <a:cs typeface="Comic Sans MS"/>
                <a:sym typeface="Comic Sans MS"/>
              </a:rPr>
              <a:t>Respuestas:</a:t>
            </a:r>
            <a:endParaRPr sz="12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</a:t>
            </a:r>
            <a:r>
              <a:rPr lang="es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Las principales acciones del relato son: </a:t>
            </a:r>
            <a:endParaRPr sz="11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-Niva descubre que el ratón tenía una pequeña noche en su cueva.</a:t>
            </a:r>
            <a:endParaRPr sz="11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-Cuando luego de que el ratón comiera los trozos de carne, sale de sus ojos y orejas un aire negro: la primera noche. </a:t>
            </a:r>
            <a:endParaRPr sz="11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-Cuando le perdonan la vida al tapir para que preste su noche y comienza a salir la noche de sus orejas y trompa. </a:t>
            </a:r>
            <a:endParaRPr sz="11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-El tatú presta su noche desde su madriguera pero como duraba el tiempo adecuado los hombres no se la devolvieron.</a:t>
            </a:r>
            <a:endParaRPr sz="11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lang="es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 La importancia que tiene es que permitió a su pueblo conocer y disfrutar de la noche, logrando que ellos durmieran en sus hamacas, aunque por poco tiempo.</a:t>
            </a:r>
            <a:endParaRPr sz="11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4.</a:t>
            </a:r>
            <a:r>
              <a:rPr lang="es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El sentido que tiene la expresión destacada es la de mostrar el deseo del Inca de encontrar una cura a la enfermedad de su hija cueste lo que cueste. </a:t>
            </a:r>
            <a:endParaRPr sz="11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5.</a:t>
            </a:r>
            <a:r>
              <a:rPr lang="es" sz="11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La laguna recibe el nombre de Mamiña (la niña de mis ojos) porque curó la ceguera de la hija del Inca.</a:t>
            </a:r>
            <a:endParaRPr sz="11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5">
            <a:alphaModFix/>
          </a:blip>
          <a:srcRect l="35680" t="41949" r="31103" b="5468"/>
          <a:stretch/>
        </p:blipFill>
        <p:spPr>
          <a:xfrm>
            <a:off x="51750" y="673250"/>
            <a:ext cx="3831975" cy="40933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51750" y="0"/>
            <a:ext cx="3280500" cy="504300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Gloria Hallelujah"/>
                <a:ea typeface="Gloria Hallelujah"/>
                <a:cs typeface="Gloria Hallelujah"/>
                <a:sym typeface="Gloria Hallelujah"/>
              </a:rPr>
              <a:t>Actividad página 74</a:t>
            </a:r>
            <a:endParaRPr sz="24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8" name="Google Shape;55;p13"/>
          <p:cNvSpPr txBox="1"/>
          <p:nvPr/>
        </p:nvSpPr>
        <p:spPr>
          <a:xfrm>
            <a:off x="5747076" y="4244511"/>
            <a:ext cx="2084418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CL" sz="900" b="1" dirty="0" smtClean="0">
                <a:latin typeface="Comic Sans MS" panose="030F0702030302020204" pitchFamily="66" charset="0"/>
              </a:rPr>
              <a:t>Presiona la imagen para escuchar</a:t>
            </a:r>
            <a:endParaRPr sz="900" b="1" dirty="0">
              <a:latin typeface="Comic Sans MS" panose="030F0702030302020204" pitchFamily="66" charset="0"/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6180" y="4249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 l="32972" t="17611" r="33115" b="6802"/>
          <a:stretch/>
        </p:blipFill>
        <p:spPr>
          <a:xfrm>
            <a:off x="0" y="473000"/>
            <a:ext cx="3920676" cy="4670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-59025" y="-31300"/>
            <a:ext cx="3280500" cy="504300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Gloria Hallelujah"/>
                <a:ea typeface="Gloria Hallelujah"/>
                <a:cs typeface="Gloria Hallelujah"/>
                <a:sym typeface="Gloria Hallelujah"/>
              </a:rPr>
              <a:t>Actividad página 75</a:t>
            </a:r>
            <a:endParaRPr sz="24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4148400" y="473000"/>
            <a:ext cx="4995600" cy="4574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Comic Sans MS"/>
                <a:ea typeface="Comic Sans MS"/>
                <a:cs typeface="Comic Sans MS"/>
                <a:sym typeface="Comic Sans MS"/>
              </a:rPr>
              <a:t>Respuestas: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Comic Sans MS"/>
                <a:ea typeface="Comic Sans MS"/>
                <a:cs typeface="Comic Sans MS"/>
                <a:sym typeface="Comic Sans MS"/>
              </a:rPr>
              <a:t>6. No consumían porque pensaban que eran venenosos. 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Comic Sans MS"/>
                <a:ea typeface="Comic Sans MS"/>
                <a:cs typeface="Comic Sans MS"/>
                <a:sym typeface="Comic Sans MS"/>
              </a:rPr>
              <a:t>7. El acontecimiento es que el muchacho que iba en busca de comida conoce a un anciano (el dios creador Nguenechen) que le indica que los piñones son comestibles y le indica la forma de consumirlos. 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Comic Sans MS"/>
                <a:ea typeface="Comic Sans MS"/>
                <a:cs typeface="Comic Sans MS"/>
                <a:sym typeface="Comic Sans MS"/>
              </a:rPr>
              <a:t>8. Respuesta variable. Los alumnos recrean el final del relato a través de un dibujo o collage. Este es coherente con lo que sucede en el relato. 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Comic Sans MS"/>
                <a:ea typeface="Comic Sans MS"/>
                <a:cs typeface="Comic Sans MS"/>
                <a:sym typeface="Comic Sans MS"/>
              </a:rPr>
              <a:t>9. Pehuenche: gente del pehuén. 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Comic Sans MS"/>
                <a:ea typeface="Comic Sans MS"/>
                <a:cs typeface="Comic Sans MS"/>
                <a:sym typeface="Comic Sans MS"/>
              </a:rPr>
              <a:t>10. Respuesta variable. Independiente de si responden afirmativa o negativamente, se espera que fundamenten su respuesta. Por ejemplo, estableciendo, en el caso de responder afirmativamente que, el surgimiento de los terremotos y tsunamis se debe a la pugna entre estos dos personajes sobrenaturales: Cai Cai y Tren Tren.</a:t>
            </a:r>
            <a:endParaRPr sz="11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/>
        </p:nvSpPr>
        <p:spPr>
          <a:xfrm>
            <a:off x="2128350" y="19805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1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4074500" y="665125"/>
            <a:ext cx="4995600" cy="35331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Respuestas:</a:t>
            </a: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11. Respuesta variable. Se espera que los alumnos formulen preguntas como por ejemplo: ¿Conoces otra versión del mito?, ¿qué les habrá ocurrido a las serpientes? </a:t>
            </a: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12. Respuesta variable. Debieran responder de acuerdo a las informaciones que han recibido en las clases de geografía e historia.</a:t>
            </a: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13. Respuesta variable. Muestra una visión mágica entre la naturaleza y el ser humano, por ejemplo al personificar las fuerzas del mar y los terremotos en las serpientes o al atribuir propiedades curativas a al lago en Mamiña.</a:t>
            </a: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l="32972" t="17611" r="33115" b="6802"/>
          <a:stretch/>
        </p:blipFill>
        <p:spPr>
          <a:xfrm>
            <a:off x="26275" y="569100"/>
            <a:ext cx="3894401" cy="457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0" y="0"/>
            <a:ext cx="3280500" cy="504300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latin typeface="Gloria Hallelujah"/>
                <a:ea typeface="Gloria Hallelujah"/>
                <a:cs typeface="Gloria Hallelujah"/>
                <a:sym typeface="Gloria Hallelujah"/>
              </a:rPr>
              <a:t>Actividad página 75</a:t>
            </a:r>
            <a:endParaRPr sz="23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/>
        </p:nvSpPr>
        <p:spPr>
          <a:xfrm>
            <a:off x="0" y="128175"/>
            <a:ext cx="9055500" cy="6489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Gloria Hallelujah"/>
                <a:ea typeface="Gloria Hallelujah"/>
                <a:cs typeface="Gloria Hallelujah"/>
                <a:sym typeface="Gloria Hallelujah"/>
              </a:rPr>
              <a:t>Retroalimentación actividades día 3 </a:t>
            </a:r>
            <a:endParaRPr sz="36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849500" y="869100"/>
            <a:ext cx="70755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Objetivo: </a:t>
            </a:r>
            <a:r>
              <a:rPr lang="e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Utilizar conectores temporales, causales y consecuenciales</a:t>
            </a:r>
            <a:r>
              <a:rPr lang="es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800"/>
          </a:p>
        </p:txBody>
      </p:sp>
      <p:pic>
        <p:nvPicPr>
          <p:cNvPr id="5" name="Google Shape;113;p21"/>
          <p:cNvPicPr preferRelativeResize="0"/>
          <p:nvPr/>
        </p:nvPicPr>
        <p:blipFill rotWithShape="1">
          <a:blip r:embed="rId3">
            <a:alphaModFix/>
          </a:blip>
          <a:srcRect b="9239"/>
          <a:stretch/>
        </p:blipFill>
        <p:spPr>
          <a:xfrm>
            <a:off x="2616549" y="1562466"/>
            <a:ext cx="3822401" cy="338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/>
        </p:nvSpPr>
        <p:spPr>
          <a:xfrm>
            <a:off x="35825" y="0"/>
            <a:ext cx="5111700" cy="4701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latin typeface="Gloria Hallelujah"/>
                <a:ea typeface="Gloria Hallelujah"/>
                <a:cs typeface="Gloria Hallelujah"/>
                <a:sym typeface="Gloria Hallelujah"/>
              </a:rPr>
              <a:t>Actividad ¿Quién quiere ser millonario?</a:t>
            </a:r>
            <a:endParaRPr sz="360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825" y="622500"/>
            <a:ext cx="4195225" cy="265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30600" y="541000"/>
            <a:ext cx="4553599" cy="2701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107375" y="3340200"/>
            <a:ext cx="4123800" cy="1803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Respuesta</a:t>
            </a: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: De tal forma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just">
              <a:lnSpc>
                <a:spcPct val="115000"/>
              </a:lnSpc>
            </a:pPr>
            <a:r>
              <a:rPr lang="es-CL" sz="1200" dirty="0">
                <a:latin typeface="Comic Sans MS" panose="030F0702030302020204" pitchFamily="66" charset="0"/>
              </a:rPr>
              <a:t>Los conectores causales crean relaciones de causa y efecto</a:t>
            </a:r>
            <a:r>
              <a:rPr lang="es-CL" sz="1200" dirty="0" smtClean="0"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115000"/>
              </a:lnSpc>
            </a:pPr>
            <a:endParaRPr lang="es-CL" sz="1200" dirty="0">
              <a:solidFill>
                <a:schemeClr val="dk1"/>
              </a:solidFill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4430600" y="3313725"/>
            <a:ext cx="4123800" cy="1803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Respuesta: Por lo tanto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just">
              <a:lnSpc>
                <a:spcPct val="115000"/>
              </a:lnSpc>
            </a:pPr>
            <a:r>
              <a:rPr lang="es-CL" sz="1200" dirty="0">
                <a:latin typeface="Comic Sans MS" panose="030F0702030302020204" pitchFamily="66" charset="0"/>
              </a:rPr>
              <a:t>Los conectores consecuenciales introducen acciones o hechos que son consecuencia o resultado de otras acciones o hechos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 smtClean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 smtClean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0213" y="4241850"/>
            <a:ext cx="609600" cy="6096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35076" y="42418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52400"/>
            <a:ext cx="4633100" cy="260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37900" y="152400"/>
            <a:ext cx="4133625" cy="2634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/>
        </p:nvSpPr>
        <p:spPr>
          <a:xfrm>
            <a:off x="114750" y="3037200"/>
            <a:ext cx="4123800" cy="1803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Respuesta</a:t>
            </a: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: En efecto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 smtClean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just">
              <a:lnSpc>
                <a:spcPct val="115000"/>
              </a:lnSpc>
            </a:pPr>
            <a:r>
              <a:rPr lang="es-CL" sz="1200" dirty="0">
                <a:latin typeface="Comic Sans MS" panose="030F0702030302020204" pitchFamily="66" charset="0"/>
              </a:rPr>
              <a:t>Los conectores consecuenciales introducen acciones o hechos que son consecuencia o resultado de otras acciones o hechos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9" name="Google Shape;119;p21"/>
          <p:cNvSpPr txBox="1"/>
          <p:nvPr/>
        </p:nvSpPr>
        <p:spPr>
          <a:xfrm>
            <a:off x="4942813" y="3037200"/>
            <a:ext cx="4123800" cy="1803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Respuesta</a:t>
            </a:r>
            <a:r>
              <a:rPr lang="es" sz="12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: Como resultado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just">
              <a:lnSpc>
                <a:spcPct val="115000"/>
              </a:lnSpc>
            </a:pPr>
            <a:r>
              <a:rPr lang="es-CL" sz="1200" dirty="0">
                <a:latin typeface="Comic Sans MS" panose="030F0702030302020204" pitchFamily="66" charset="0"/>
              </a:rPr>
              <a:t>Los conectores consecuenciales introducen acciones o hechos que son consecuencia o resultado de otras acciones o hechos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9350" y="4142403"/>
            <a:ext cx="609600" cy="6096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04712" y="41424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1396</Words>
  <Application>Microsoft Office PowerPoint</Application>
  <PresentationFormat>Presentación en pantalla (16:9)</PresentationFormat>
  <Paragraphs>191</Paragraphs>
  <Slides>24</Slides>
  <Notes>24</Notes>
  <HiddenSlides>0</HiddenSlides>
  <MMClips>25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Gloria Hallelujah</vt:lpstr>
      <vt:lpstr>Calibri</vt:lpstr>
      <vt:lpstr>Comic Sans MS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Colegio Amankay</dc:creator>
  <cp:lastModifiedBy>Usuario de Windows</cp:lastModifiedBy>
  <cp:revision>21</cp:revision>
  <dcterms:modified xsi:type="dcterms:W3CDTF">2020-04-01T01:09:43Z</dcterms:modified>
</cp:coreProperties>
</file>