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6" r:id="rId6"/>
    <p:sldId id="277" r:id="rId7"/>
  </p:sldIdLst>
  <p:sldSz cx="12192000" cy="6858000"/>
  <p:notesSz cx="6858000" cy="9144000"/>
  <p:embeddedFontLst>
    <p:embeddedFont>
      <p:font typeface="Barlow Condensed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2abee7c50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2abee7c50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2abee7c5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2abee7c50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2abee7c50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2abee7c50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2abee7c50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2abee7c50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gradFill>
          <a:gsLst>
            <a:gs pos="0">
              <a:srgbClr val="002060"/>
            </a:gs>
            <a:gs pos="100000">
              <a:srgbClr val="EC20B7"/>
            </a:gs>
          </a:gsLst>
          <a:lin ang="18900044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98393" y="3355787"/>
            <a:ext cx="3418542" cy="2775983"/>
            <a:chOff x="598393" y="3367740"/>
            <a:chExt cx="3418542" cy="2775983"/>
          </a:xfrm>
        </p:grpSpPr>
        <p:sp>
          <p:nvSpPr>
            <p:cNvPr id="10" name="Google Shape;10;p2"/>
            <p:cNvSpPr/>
            <p:nvPr/>
          </p:nvSpPr>
          <p:spPr>
            <a:xfrm>
              <a:off x="598393" y="3697287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9129" y="3836893"/>
              <a:ext cx="3173400" cy="687300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1000">
                  <a:srgbClr val="C14BAA"/>
                </a:gs>
                <a:gs pos="100000">
                  <a:srgbClr val="C14BAA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15999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14393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12787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11181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09575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2117" y="5265271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51000">
                  <a:srgbClr val="C14BAA"/>
                </a:gs>
                <a:gs pos="100000">
                  <a:srgbClr val="C14BAA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5105" y="5450541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342652" y="3355787"/>
            <a:ext cx="3418542" cy="2775983"/>
            <a:chOff x="4300816" y="3376705"/>
            <a:chExt cx="3418542" cy="2775983"/>
          </a:xfrm>
        </p:grpSpPr>
        <p:sp>
          <p:nvSpPr>
            <p:cNvPr id="20" name="Google Shape;20;p2"/>
            <p:cNvSpPr/>
            <p:nvPr/>
          </p:nvSpPr>
          <p:spPr>
            <a:xfrm>
              <a:off x="4300816" y="3706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31552" y="3845858"/>
              <a:ext cx="3173400" cy="687300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18422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16816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5210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13604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11998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34540" y="5274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77528" y="5459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086910" y="3355787"/>
            <a:ext cx="3418542" cy="2775983"/>
            <a:chOff x="8086910" y="3355787"/>
            <a:chExt cx="3418542" cy="2775983"/>
          </a:xfrm>
        </p:grpSpPr>
        <p:sp>
          <p:nvSpPr>
            <p:cNvPr id="30" name="Google Shape;30;p2"/>
            <p:cNvSpPr/>
            <p:nvPr/>
          </p:nvSpPr>
          <p:spPr>
            <a:xfrm>
              <a:off x="8086910" y="3685334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17646" y="3824940"/>
              <a:ext cx="3173400" cy="68730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31000">
                  <a:srgbClr val="92D050"/>
                </a:gs>
                <a:gs pos="100000">
                  <a:srgbClr val="FFFF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504516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102910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01304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299698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98092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220634" y="5253318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31000">
                  <a:srgbClr val="92D050"/>
                </a:gs>
                <a:gs pos="100000">
                  <a:srgbClr val="FFFF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63622" y="5438588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31733" y="283882"/>
            <a:ext cx="3418542" cy="2775983"/>
            <a:chOff x="8131733" y="328705"/>
            <a:chExt cx="3418542" cy="2775983"/>
          </a:xfrm>
        </p:grpSpPr>
        <p:sp>
          <p:nvSpPr>
            <p:cNvPr id="40" name="Google Shape;40;p2"/>
            <p:cNvSpPr/>
            <p:nvPr/>
          </p:nvSpPr>
          <p:spPr>
            <a:xfrm>
              <a:off x="8131733" y="658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62469" y="797858"/>
              <a:ext cx="3173400" cy="6873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9339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47733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746127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344521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942915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5457" y="2226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08445" y="2411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4393450" y="283882"/>
            <a:ext cx="3418542" cy="2775983"/>
            <a:chOff x="4393450" y="283882"/>
            <a:chExt cx="3418542" cy="2775983"/>
          </a:xfrm>
        </p:grpSpPr>
        <p:sp>
          <p:nvSpPr>
            <p:cNvPr id="50" name="Google Shape;50;p2"/>
            <p:cNvSpPr/>
            <p:nvPr/>
          </p:nvSpPr>
          <p:spPr>
            <a:xfrm>
              <a:off x="4393450" y="613429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24186" y="753035"/>
              <a:ext cx="3173400" cy="68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64000">
                  <a:srgbClr val="FFC000"/>
                </a:gs>
                <a:gs pos="100000">
                  <a:srgbClr val="FFC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11056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409450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07844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06238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04632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527174" y="2181413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4000">
                  <a:srgbClr val="FFC000"/>
                </a:gs>
                <a:gs pos="100000">
                  <a:srgbClr val="FFC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70162" y="2366683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CUSTOM_5">
    <p:bg>
      <p:bgPr>
        <a:gradFill>
          <a:gsLst>
            <a:gs pos="0">
              <a:srgbClr val="FFFF00"/>
            </a:gs>
            <a:gs pos="64000">
              <a:srgbClr val="FFC000"/>
            </a:gs>
            <a:gs pos="100000">
              <a:srgbClr val="FFC000"/>
            </a:gs>
          </a:gsLst>
          <a:lin ang="18900044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FFFF00"/>
              </a:gs>
              <a:gs pos="64000">
                <a:srgbClr val="FFC000"/>
              </a:gs>
              <a:gs pos="100000">
                <a:srgbClr val="FFC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73" name="Google Shape;73;p3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>
  <p:cSld name="CUSTOM_5_1">
    <p:bg>
      <p:bgPr>
        <a:gradFill>
          <a:gsLst>
            <a:gs pos="0">
              <a:srgbClr val="FFC000"/>
            </a:gs>
            <a:gs pos="100000">
              <a:srgbClr val="FF0000"/>
            </a:gs>
          </a:gsLst>
          <a:lin ang="18900044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91" name="Google Shape;91;p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CUSTOM_5_1_1">
    <p:bg>
      <p:bgPr>
        <a:gradFill>
          <a:gsLst>
            <a:gs pos="0">
              <a:srgbClr val="7030A0"/>
            </a:gs>
            <a:gs pos="51000">
              <a:srgbClr val="C14BAA"/>
            </a:gs>
            <a:gs pos="100000">
              <a:srgbClr val="C14BAA"/>
            </a:gs>
          </a:gsLst>
          <a:lin ang="18900044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7030A0"/>
              </a:gs>
              <a:gs pos="51000">
                <a:srgbClr val="C14BAA"/>
              </a:gs>
              <a:gs pos="100000">
                <a:srgbClr val="C14BA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5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09" name="Google Shape;109;p5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CUSTOM_5_1_1_1_1">
    <p:bg>
      <p:bgPr>
        <a:gradFill>
          <a:gsLst>
            <a:gs pos="0">
              <a:srgbClr val="92D050"/>
            </a:gs>
            <a:gs pos="31000">
              <a:srgbClr val="92D050"/>
            </a:gs>
            <a:gs pos="100000">
              <a:srgbClr val="FFFF00"/>
            </a:gs>
          </a:gsLst>
          <a:lin ang="18900044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92D050"/>
              </a:gs>
              <a:gs pos="31000">
                <a:srgbClr val="92D050"/>
              </a:gs>
              <a:gs pos="100000">
                <a:srgbClr val="FFFF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45" name="Google Shape;145;p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m.guti&#233;rrez@colegioamankay.cl" TargetMode="External"/><Relationship Id="rId3" Type="http://schemas.openxmlformats.org/officeDocument/2006/relationships/slideLayout" Target="../slideLayouts/slideLayout4.xml"/><Relationship Id="rId7" Type="http://schemas.openxmlformats.org/officeDocument/2006/relationships/hyperlink" Target="mailto:m.Guti&#233;rrez@colegioamankay.cl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mailto:m.gutierrez@colegioamankay.cl" TargetMode="External"/><Relationship Id="rId5" Type="http://schemas.openxmlformats.org/officeDocument/2006/relationships/slide" Target="slide6.xm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.xml"/><Relationship Id="rId5" Type="http://schemas.openxmlformats.org/officeDocument/2006/relationships/hyperlink" Target="mailto:m.guti&#233;rrez@colegioamankay.cl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4536141" y="1529976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Lunes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8256487" y="1556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Martes</a:t>
            </a:r>
            <a:endParaRPr dirty="0"/>
          </a:p>
        </p:txBody>
      </p:sp>
      <p:sp>
        <p:nvSpPr>
          <p:cNvPr id="168" name="Google Shape;168;p10"/>
          <p:cNvSpPr txBox="1"/>
          <p:nvPr/>
        </p:nvSpPr>
        <p:spPr>
          <a:xfrm>
            <a:off x="738094" y="4586941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Miércoles</a:t>
            </a:r>
            <a:endParaRPr dirty="0"/>
          </a:p>
        </p:txBody>
      </p:sp>
      <p:sp>
        <p:nvSpPr>
          <p:cNvPr id="169" name="Google Shape;169;p10"/>
          <p:cNvSpPr txBox="1"/>
          <p:nvPr/>
        </p:nvSpPr>
        <p:spPr>
          <a:xfrm>
            <a:off x="4458440" y="4613834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Jueves</a:t>
            </a:r>
            <a:endParaRPr dirty="0"/>
          </a:p>
        </p:txBody>
      </p:sp>
      <p:sp>
        <p:nvSpPr>
          <p:cNvPr id="170" name="Google Shape;170;p10"/>
          <p:cNvSpPr txBox="1"/>
          <p:nvPr/>
        </p:nvSpPr>
        <p:spPr>
          <a:xfrm>
            <a:off x="8214652" y="4604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Viernes</a:t>
            </a:r>
            <a:endParaRPr dirty="0"/>
          </a:p>
        </p:txBody>
      </p:sp>
      <p:sp>
        <p:nvSpPr>
          <p:cNvPr id="171" name="Google Shape;171;p10"/>
          <p:cNvSpPr txBox="1"/>
          <p:nvPr/>
        </p:nvSpPr>
        <p:spPr>
          <a:xfrm>
            <a:off x="639475" y="785600"/>
            <a:ext cx="358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 semana</a:t>
            </a:r>
            <a:r>
              <a:rPr lang="en" sz="4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 de mayo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Lunes 4 al 8 de mayo</a:t>
            </a:r>
            <a:r>
              <a:rPr lang="en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172" name="Google Shape;172;p10"/>
          <p:cNvSpPr txBox="1"/>
          <p:nvPr/>
        </p:nvSpPr>
        <p:spPr>
          <a:xfrm>
            <a:off x="632044" y="2224870"/>
            <a:ext cx="339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Century Gothic"/>
                <a:sym typeface="Century Gothic"/>
              </a:rPr>
              <a:t>1°básico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Matemática.</a:t>
            </a:r>
            <a:endParaRPr dirty="0"/>
          </a:p>
        </p:txBody>
      </p:sp>
      <p:sp>
        <p:nvSpPr>
          <p:cNvPr id="176" name="Google Shape;176;p10">
            <a:hlinkClick r:id="rId5" action="ppaction://hlinksldjump"/>
          </p:cNvPr>
          <p:cNvSpPr/>
          <p:nvPr/>
        </p:nvSpPr>
        <p:spPr>
          <a:xfrm>
            <a:off x="6768353" y="848661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dirty="0"/>
          </a:p>
        </p:txBody>
      </p:sp>
      <p:sp>
        <p:nvSpPr>
          <p:cNvPr id="180" name="Google Shape;180;p10">
            <a:hlinkClick r:id="" action="ppaction://noaction"/>
          </p:cNvPr>
          <p:cNvSpPr/>
          <p:nvPr/>
        </p:nvSpPr>
        <p:spPr>
          <a:xfrm>
            <a:off x="10507077" y="848662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6E00"/>
                </a:solidFill>
                <a:latin typeface="Century Gothic"/>
                <a:sym typeface="Century Gothic"/>
              </a:rPr>
              <a:t>5</a:t>
            </a:r>
            <a:endParaRPr dirty="0"/>
          </a:p>
        </p:txBody>
      </p:sp>
      <p:sp>
        <p:nvSpPr>
          <p:cNvPr id="184" name="Google Shape;184;p10">
            <a:hlinkClick r:id="" action="ppaction://noaction"/>
          </p:cNvPr>
          <p:cNvSpPr/>
          <p:nvPr/>
        </p:nvSpPr>
        <p:spPr>
          <a:xfrm>
            <a:off x="2964328" y="3935508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14BAA"/>
                </a:solidFill>
                <a:latin typeface="Century Gothic"/>
                <a:sym typeface="Century Gothic"/>
              </a:rPr>
              <a:t>6</a:t>
            </a:r>
            <a:endParaRPr dirty="0"/>
          </a:p>
        </p:txBody>
      </p:sp>
      <p:sp>
        <p:nvSpPr>
          <p:cNvPr id="188" name="Google Shape;188;p10">
            <a:hlinkClick r:id="" action="ppaction://noaction"/>
          </p:cNvPr>
          <p:cNvSpPr/>
          <p:nvPr/>
        </p:nvSpPr>
        <p:spPr>
          <a:xfrm>
            <a:off x="6708587" y="3944472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F5496"/>
                </a:solidFill>
                <a:latin typeface="Century Gothic"/>
                <a:sym typeface="Century Gothic"/>
              </a:rPr>
              <a:t>7</a:t>
            </a:r>
            <a:endParaRPr dirty="0"/>
          </a:p>
        </p:txBody>
      </p:sp>
      <p:sp>
        <p:nvSpPr>
          <p:cNvPr id="192" name="Google Shape;192;p10">
            <a:hlinkClick r:id="rId5" action="ppaction://hlinksldjump"/>
          </p:cNvPr>
          <p:cNvSpPr/>
          <p:nvPr/>
        </p:nvSpPr>
        <p:spPr>
          <a:xfrm>
            <a:off x="10470776" y="3941483"/>
            <a:ext cx="504000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2D050"/>
                </a:solidFill>
                <a:latin typeface="Century Gothic"/>
                <a:sym typeface="Century Gothic"/>
              </a:rPr>
              <a:t>8</a:t>
            </a:r>
            <a:endParaRPr dirty="0"/>
          </a:p>
        </p:txBody>
      </p:sp>
      <p:sp>
        <p:nvSpPr>
          <p:cNvPr id="29" name="Google Shape;226;p12">
            <a:extLst>
              <a:ext uri="{FF2B5EF4-FFF2-40B4-BE49-F238E27FC236}">
                <a16:creationId xmlns:a16="http://schemas.microsoft.com/office/drawing/2014/main" id="{B5C981ED-00D6-48CD-8A7B-DBD8CFE2F41A}"/>
              </a:ext>
            </a:extLst>
          </p:cNvPr>
          <p:cNvSpPr txBox="1"/>
          <p:nvPr/>
        </p:nvSpPr>
        <p:spPr>
          <a:xfrm>
            <a:off x="134138" y="5866243"/>
            <a:ext cx="269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/>
              <a:t>Escucha el audio de las Instrucciones.</a:t>
            </a:r>
            <a:endParaRPr sz="2000" b="1" dirty="0"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61EE36-BC5D-4E44-8A3E-5DBF3C7092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352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Lunes</a:t>
            </a:r>
            <a:endParaRPr dirty="0"/>
          </a:p>
        </p:txBody>
      </p:sp>
      <p:sp>
        <p:nvSpPr>
          <p:cNvPr id="203" name="Google Shape;203;p12"/>
          <p:cNvSpPr/>
          <p:nvPr/>
        </p:nvSpPr>
        <p:spPr>
          <a:xfrm>
            <a:off x="578443" y="1663249"/>
            <a:ext cx="1799814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e 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226" name="Google Shape;226;p12"/>
          <p:cNvSpPr txBox="1"/>
          <p:nvPr/>
        </p:nvSpPr>
        <p:spPr>
          <a:xfrm>
            <a:off x="179293" y="2569887"/>
            <a:ext cx="269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/>
              <a:t>Escucha el audio de las Instrucciones.</a:t>
            </a:r>
            <a:endParaRPr sz="2000" b="1" dirty="0"/>
          </a:p>
        </p:txBody>
      </p:sp>
      <p:sp>
        <p:nvSpPr>
          <p:cNvPr id="227" name="Google Shape;227;p12"/>
          <p:cNvSpPr txBox="1"/>
          <p:nvPr/>
        </p:nvSpPr>
        <p:spPr>
          <a:xfrm>
            <a:off x="3319924" y="663375"/>
            <a:ext cx="773049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3200" b="1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ección</a:t>
            </a:r>
            <a:r>
              <a:rPr lang="es-ES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</a:t>
            </a: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</a:t>
            </a:r>
            <a:r>
              <a:rPr lang="es-ES" sz="2400" b="1" dirty="0">
                <a:solidFill>
                  <a:srgbClr val="FFC000"/>
                </a:solidFill>
                <a:latin typeface="Century Gothic"/>
              </a:rPr>
              <a:t>Componer y descomponer números del 0 al 10</a:t>
            </a:r>
            <a:r>
              <a:rPr lang="es-ES" sz="1600" b="1" dirty="0">
                <a:solidFill>
                  <a:srgbClr val="FFC000"/>
                </a:solidFill>
                <a:latin typeface="Century Gothic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2"/>
          <p:cNvSpPr txBox="1"/>
          <p:nvPr/>
        </p:nvSpPr>
        <p:spPr>
          <a:xfrm>
            <a:off x="3310962" y="1422138"/>
            <a:ext cx="8319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4</a:t>
            </a:r>
            <a:endParaRPr dirty="0"/>
          </a:p>
        </p:txBody>
      </p:sp>
      <p:sp>
        <p:nvSpPr>
          <p:cNvPr id="236" name="Google Shape;236;p12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2AF78F-9E73-4843-9FC1-7656D1C23467}"/>
              </a:ext>
            </a:extLst>
          </p:cNvPr>
          <p:cNvSpPr txBox="1"/>
          <p:nvPr/>
        </p:nvSpPr>
        <p:spPr>
          <a:xfrm>
            <a:off x="3431822" y="1501422"/>
            <a:ext cx="78914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  <a:p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/>
              <a:t>Organizar la semana.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de dictado de dibujo del número del 1 al 10. Deben enviar foto de la actividad al mail </a:t>
            </a:r>
            <a:r>
              <a:rPr lang="es-ES" u="sng" dirty="0">
                <a:hlinkClick r:id="rId6"/>
              </a:rPr>
              <a:t>m.gutierrez@colegioamankay.cl</a:t>
            </a: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practica con un vaso plástico y fichas de color rojo y amarillo, deben relacionar los números para encontrar el todo o las partes, dibujando en su cuaderno el tablero de los números conectados.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Realizar desafío matemático de números conectados.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algn="just"/>
            <a:endParaRPr lang="es-ES" u="sng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A2B7876-2D80-40F3-8A1D-07F6D2E41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511" y="38125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artes</a:t>
            </a:r>
            <a:endParaRPr dirty="0"/>
          </a:p>
        </p:txBody>
      </p:sp>
      <p:sp>
        <p:nvSpPr>
          <p:cNvPr id="242" name="Google Shape;242;p13"/>
          <p:cNvSpPr/>
          <p:nvPr/>
        </p:nvSpPr>
        <p:spPr>
          <a:xfrm>
            <a:off x="602686" y="1659031"/>
            <a:ext cx="16347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266" name="Google Shape;266;p13"/>
          <p:cNvSpPr txBox="1"/>
          <p:nvPr/>
        </p:nvSpPr>
        <p:spPr>
          <a:xfrm>
            <a:off x="3319925" y="663375"/>
            <a:ext cx="682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3200" b="1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ección</a:t>
            </a: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| </a:t>
            </a:r>
            <a:r>
              <a:rPr lang="es-ES" sz="2400" b="1" dirty="0">
                <a:solidFill>
                  <a:srgbClr val="FFC000"/>
                </a:solidFill>
                <a:latin typeface="Century Gothic"/>
              </a:rPr>
              <a:t>Componer y descomponer números del 0 al 10.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13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5</a:t>
            </a:r>
            <a:endParaRPr dirty="0"/>
          </a:p>
        </p:txBody>
      </p:sp>
      <p:sp>
        <p:nvSpPr>
          <p:cNvPr id="275" name="Google Shape;275;p13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20CDD4-E85E-457F-90C3-DE179FB113D0}"/>
              </a:ext>
            </a:extLst>
          </p:cNvPr>
          <p:cNvSpPr/>
          <p:nvPr/>
        </p:nvSpPr>
        <p:spPr>
          <a:xfrm>
            <a:off x="3478947" y="1597217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078C2D5-59EF-4544-A918-73594F3D726A}"/>
              </a:ext>
            </a:extLst>
          </p:cNvPr>
          <p:cNvSpPr/>
          <p:nvPr/>
        </p:nvSpPr>
        <p:spPr>
          <a:xfrm>
            <a:off x="3478947" y="2029348"/>
            <a:ext cx="80921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Realizan evaluación Acumulativa en su texto de estudio pág.28, 29 y 30 y en el texto de actividades pág.14 y 15. Deben enviar foto de la actividad al mail </a:t>
            </a:r>
            <a:r>
              <a:rPr lang="es-ES" u="sng" dirty="0">
                <a:hlinkClick r:id="rId6"/>
              </a:rPr>
              <a:t>m.gutierrez@colegioamankay.cl</a:t>
            </a:r>
            <a:endParaRPr lang="es-ES" u="sng" dirty="0"/>
          </a:p>
          <a:p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practica formativa construcción de un dominó de números conectados.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Revisar vocabulario matemático.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Realizan ticket de salida en sus cuadernos.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27AC07-B54A-46C6-B78F-EA20B774DE7A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F4DFAEE-44FE-45AA-B838-7FE0DC94B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500" y="45263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6E00"/>
                </a:solidFill>
                <a:latin typeface="Century Gothic"/>
                <a:sym typeface="Century Gothic"/>
              </a:rPr>
              <a:t>6</a:t>
            </a:r>
            <a:endParaRPr dirty="0">
              <a:solidFill>
                <a:srgbClr val="FF6E00"/>
              </a:solidFill>
            </a:endParaRPr>
          </a:p>
        </p:txBody>
      </p:sp>
      <p:sp>
        <p:nvSpPr>
          <p:cNvPr id="392" name="Google Shape;392;p16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80;p14">
            <a:extLst>
              <a:ext uri="{FF2B5EF4-FFF2-40B4-BE49-F238E27FC236}">
                <a16:creationId xmlns:a16="http://schemas.microsoft.com/office/drawing/2014/main" id="{66CAFA35-FBC1-49E0-94EF-59C9D890FE4D}"/>
              </a:ext>
            </a:extLst>
          </p:cNvPr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32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iércoles</a:t>
            </a:r>
            <a:endParaRPr dirty="0"/>
          </a:p>
        </p:txBody>
      </p:sp>
      <p:sp>
        <p:nvSpPr>
          <p:cNvPr id="38" name="Google Shape;281;p14">
            <a:extLst>
              <a:ext uri="{FF2B5EF4-FFF2-40B4-BE49-F238E27FC236}">
                <a16:creationId xmlns:a16="http://schemas.microsoft.com/office/drawing/2014/main" id="{58D37801-2B18-45A7-AEF9-A7C8191ED428}"/>
              </a:ext>
            </a:extLst>
          </p:cNvPr>
          <p:cNvSpPr/>
          <p:nvPr/>
        </p:nvSpPr>
        <p:spPr>
          <a:xfrm>
            <a:off x="490063" y="1697351"/>
            <a:ext cx="16347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Matemática</a:t>
            </a:r>
            <a:endParaRPr dirty="0"/>
          </a:p>
        </p:txBody>
      </p:sp>
      <p:sp>
        <p:nvSpPr>
          <p:cNvPr id="39" name="Google Shape;305;p14">
            <a:extLst>
              <a:ext uri="{FF2B5EF4-FFF2-40B4-BE49-F238E27FC236}">
                <a16:creationId xmlns:a16="http://schemas.microsoft.com/office/drawing/2014/main" id="{07C29AF5-06C9-48CA-9AA6-B6DA531A624E}"/>
              </a:ext>
            </a:extLst>
          </p:cNvPr>
          <p:cNvSpPr txBox="1"/>
          <p:nvPr/>
        </p:nvSpPr>
        <p:spPr>
          <a:xfrm>
            <a:off x="3319925" y="663375"/>
            <a:ext cx="6904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3200" b="1" dirty="0" err="1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ección</a:t>
            </a: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| Adición hasta el 10.</a:t>
            </a:r>
            <a:endParaRPr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C837033-FEDF-4394-A0EE-76D51A672F5C}"/>
              </a:ext>
            </a:extLst>
          </p:cNvPr>
          <p:cNvSpPr txBox="1"/>
          <p:nvPr/>
        </p:nvSpPr>
        <p:spPr>
          <a:xfrm>
            <a:off x="3499556" y="1557867"/>
            <a:ext cx="77554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Actividades: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Cálculo mental de números conectados con tiempo. Nota acumulativa. Deben enviar foto de la actividad al mail </a:t>
            </a:r>
            <a:r>
              <a:rPr lang="es-ES" u="sng" dirty="0">
                <a:hlinkClick r:id="rId6"/>
              </a:rPr>
              <a:t>m.gutierrez@colegioamankay.cl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de una entrevista familiar donde deben grabar y hacer preguntas a un miembro de la familia como - ¿Cómo usas las matemáticas en casa? - ¿Cómo usas las matemáticas en el trabajo? – reflexión del alumno. Deben enviar video de la actividad al mail </a:t>
            </a:r>
            <a:r>
              <a:rPr lang="es-ES" u="sng" dirty="0">
                <a:hlinkClick r:id="rId6"/>
              </a:rPr>
              <a:t>m.gutierrez@colegioamankay.cl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Práctica independiente, ejercicios de adición en sus cuadernos según lo mostrado en el video.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Desafío matemático.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Actividad formativa de su texto de matemática pág. 36, 37, 38. actividad formativa de su texto de actividades matemática pág. 18, 19, 20.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Juego lanza, suma y colorea.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Realizan ticket de salida en sus cuadernos.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177697B-D885-4B5A-9C62-85A6FD885004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9672BA7-1675-40A5-98FD-37722390E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1011" y="41893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"/>
          <p:cNvSpPr txBox="1"/>
          <p:nvPr/>
        </p:nvSpPr>
        <p:spPr>
          <a:xfrm>
            <a:off x="296144" y="1181708"/>
            <a:ext cx="2454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Century Gothic"/>
                <a:sym typeface="Century Gothic"/>
              </a:rPr>
              <a:t>Jueves</a:t>
            </a:r>
            <a:endParaRPr dirty="0"/>
          </a:p>
        </p:txBody>
      </p:sp>
      <p:sp>
        <p:nvSpPr>
          <p:cNvPr id="515" name="Google Shape;515;p20"/>
          <p:cNvSpPr/>
          <p:nvPr/>
        </p:nvSpPr>
        <p:spPr>
          <a:xfrm>
            <a:off x="841786" y="1751106"/>
            <a:ext cx="136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 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Geometría</a:t>
            </a:r>
            <a:endParaRPr dirty="0"/>
          </a:p>
        </p:txBody>
      </p:sp>
      <p:sp>
        <p:nvSpPr>
          <p:cNvPr id="539" name="Google Shape;539;p20"/>
          <p:cNvSpPr txBox="1"/>
          <p:nvPr/>
        </p:nvSpPr>
        <p:spPr>
          <a:xfrm>
            <a:off x="3319924" y="663375"/>
            <a:ext cx="764977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3200" b="1" dirty="0" err="1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ección</a:t>
            </a:r>
            <a:r>
              <a:rPr lang="es-ES" sz="3200" b="1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</a:t>
            </a:r>
            <a:r>
              <a:rPr lang="en" sz="3200" b="1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</a:t>
            </a:r>
            <a:r>
              <a:rPr lang="es-ES" sz="3200" b="1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Conociendo las figuras 2D que nos rodean.</a:t>
            </a:r>
            <a:endParaRPr dirty="0"/>
          </a:p>
        </p:txBody>
      </p:sp>
      <p:sp>
        <p:nvSpPr>
          <p:cNvPr id="547" name="Google Shape;547;p20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14BAA"/>
                </a:solidFill>
                <a:latin typeface="Century Gothic"/>
                <a:sym typeface="Century Gothic"/>
              </a:rPr>
              <a:t>7</a:t>
            </a:r>
            <a:endParaRPr dirty="0">
              <a:solidFill>
                <a:srgbClr val="C14BAA"/>
              </a:solidFill>
            </a:endParaRPr>
          </a:p>
        </p:txBody>
      </p:sp>
      <p:sp>
        <p:nvSpPr>
          <p:cNvPr id="548" name="Google Shape;548;p20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F116E2-5705-4A0B-8669-F38A217944F6}"/>
              </a:ext>
            </a:extLst>
          </p:cNvPr>
          <p:cNvSpPr txBox="1"/>
          <p:nvPr/>
        </p:nvSpPr>
        <p:spPr>
          <a:xfrm>
            <a:off x="3358842" y="1531005"/>
            <a:ext cx="84640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Control de líneas rectas, curvas y mixtas, con tiempo. Nota acumulativa. Deben enviar foto de la actividad al mail </a:t>
            </a:r>
            <a:r>
              <a:rPr lang="es-ES" sz="1200" u="sng" dirty="0">
                <a:hlinkClick r:id="rId6"/>
              </a:rPr>
              <a:t>m.gutierrez@colegioamankay.cl</a:t>
            </a:r>
            <a:endParaRPr lang="es-ES" sz="1200" u="sng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u="sng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Realizan desafío matemático.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Trabajo independiente en sus cuadernos. En el deben </a:t>
            </a:r>
            <a:r>
              <a:rPr lang="es-CL" sz="1200" dirty="0"/>
              <a:t>Recorta y pega 5 objetos de la vida cotidiana, relacionados con las figuras 2D.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CL" sz="1200" dirty="0"/>
              <a:t>Dibuja en tu cuaderno un cuadrado, rectángulo, círculo, triángulo y marca con azul los lados y con rojo los vértices.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CL" sz="1200" dirty="0"/>
              <a:t>Observar las imágenes de la pág. 72 y 73 del texto de matemática y responda las preguntas en su cuaderno. </a:t>
            </a:r>
          </a:p>
          <a:p>
            <a:pPr algn="just"/>
            <a:r>
              <a:rPr lang="es-ES" sz="1200" dirty="0"/>
              <a:t>¿Qué figuras se usó para formar el camión? ¿Son iguales esas figuras? ¿En qué se parecen y en qué se diferencian? ¿Qué figuras se usó para dibujar la casa? ¿En qué se parece el triángulo y el cuadrado?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s-CL" sz="1200" dirty="0"/>
              <a:t>En el texto de matemática realizar actividad formativa  pág. 72 y 73. </a:t>
            </a:r>
            <a:r>
              <a:rPr lang="es-ES" sz="1200" dirty="0"/>
              <a:t>Envía una foto de tu actividad a </a:t>
            </a:r>
            <a:r>
              <a:rPr lang="es-ES" sz="1200" u="sng" dirty="0">
                <a:hlinkClick r:id="rId7"/>
              </a:rPr>
              <a:t>m.gutiérrez@colegioamankay.cl</a:t>
            </a: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 </a:t>
            </a:r>
            <a:r>
              <a:rPr lang="es-CL" sz="1200" dirty="0"/>
              <a:t>Construye este sudoku con una hoja de block, dibuja y pinta las figuras 2D, también lo puedes dibujar en tú cuaderno. te invito a mandar tu foto con el resultado del juego al mail </a:t>
            </a:r>
            <a:r>
              <a:rPr lang="es-CL" sz="1200" u="sng" dirty="0">
                <a:hlinkClick r:id="rId8"/>
              </a:rPr>
              <a:t>m.gutiérrez@colegioamankay.cl</a:t>
            </a:r>
            <a:endParaRPr lang="es-CL" sz="1200" u="sng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Realizan ticket de salida.</a:t>
            </a:r>
          </a:p>
          <a:p>
            <a:endParaRPr lang="es-ES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ABFEAAC-BF15-4963-9ACD-6229077DCC33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BAC5D7A-FD4B-4CEE-BC6C-0078C5AFA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2300" y="443427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/>
          <p:nvPr/>
        </p:nvSpPr>
        <p:spPr>
          <a:xfrm>
            <a:off x="296144" y="1181708"/>
            <a:ext cx="2454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Century Gothic"/>
                <a:sym typeface="Century Gothic"/>
              </a:rPr>
              <a:t>Viernes 8</a:t>
            </a:r>
            <a:endParaRPr dirty="0"/>
          </a:p>
        </p:txBody>
      </p:sp>
      <p:sp>
        <p:nvSpPr>
          <p:cNvPr id="944" name="Google Shape;944;p31"/>
          <p:cNvSpPr/>
          <p:nvPr/>
        </p:nvSpPr>
        <p:spPr>
          <a:xfrm>
            <a:off x="841786" y="1751106"/>
            <a:ext cx="136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Mayo.</a:t>
            </a:r>
            <a:endParaRPr dirty="0"/>
          </a:p>
        </p:txBody>
      </p:sp>
      <p:sp>
        <p:nvSpPr>
          <p:cNvPr id="968" name="Google Shape;968;p31"/>
          <p:cNvSpPr txBox="1"/>
          <p:nvPr/>
        </p:nvSpPr>
        <p:spPr>
          <a:xfrm>
            <a:off x="3319925" y="663375"/>
            <a:ext cx="6927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-ES" sz="3200" b="1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ección</a:t>
            </a:r>
            <a:r>
              <a:rPr lang="es-ES" sz="32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</a:t>
            </a:r>
            <a:r>
              <a:rPr lang="en" sz="32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Retroalimentación</a:t>
            </a:r>
            <a:endParaRPr dirty="0"/>
          </a:p>
        </p:txBody>
      </p:sp>
      <p:sp>
        <p:nvSpPr>
          <p:cNvPr id="969" name="Google Shape;969;p31"/>
          <p:cNvSpPr txBox="1"/>
          <p:nvPr/>
        </p:nvSpPr>
        <p:spPr>
          <a:xfrm>
            <a:off x="3319925" y="2128008"/>
            <a:ext cx="8319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u="sng" dirty="0">
                <a:solidFill>
                  <a:srgbClr val="000000"/>
                </a:solidFill>
                <a:latin typeface="+mj-lt"/>
                <a:ea typeface="Century Gothic"/>
                <a:cs typeface="Century Gothic"/>
                <a:sym typeface="Century Gothic"/>
              </a:rPr>
              <a:t>Actividades</a:t>
            </a:r>
            <a:r>
              <a:rPr lang="es-CL" dirty="0">
                <a:solidFill>
                  <a:srgbClr val="000000"/>
                </a:solidFill>
                <a:latin typeface="+mj-lt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+mj-lt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dirty="0">
                <a:latin typeface="+mj-lt"/>
                <a:sym typeface="Century Gothic"/>
              </a:rPr>
              <a:t>Observar video de retroalimentación</a:t>
            </a:r>
            <a:r>
              <a:rPr lang="es-CL" sz="2000" dirty="0">
                <a:latin typeface="Century Gothic"/>
                <a:sym typeface="Century Gothic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s-CL" sz="2000" dirty="0">
              <a:latin typeface="Century Gothic"/>
              <a:sym typeface="Century Gothic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Realizan autoevaluación del proceso de la semana.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Enviar al mail </a:t>
            </a:r>
            <a:r>
              <a:rPr lang="es-ES" u="sng" dirty="0">
                <a:hlinkClick r:id="rId5"/>
              </a:rPr>
              <a:t>m.gutiérrez@colegioamankay.cl</a:t>
            </a:r>
            <a:endParaRPr lang="es-E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6" name="Google Shape;976;p31"/>
          <p:cNvSpPr/>
          <p:nvPr/>
        </p:nvSpPr>
        <p:spPr>
          <a:xfrm>
            <a:off x="1222300" y="66997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>
              <a:solidFill>
                <a:srgbClr val="92D050"/>
              </a:solidFill>
            </a:endParaRPr>
          </a:p>
        </p:txBody>
      </p:sp>
      <p:sp>
        <p:nvSpPr>
          <p:cNvPr id="977" name="Google Shape;977;p31">
            <a:hlinkClick r:id="rId6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0DC4794-684F-4E37-B625-2B52989C5755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66E9736-6520-45F4-B820-67093A862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4878" y="427566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eekly Planner for Online Lessons 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705</Words>
  <Application>Microsoft Office PowerPoint</Application>
  <PresentationFormat>Panorámica</PresentationFormat>
  <Paragraphs>134</Paragraphs>
  <Slides>6</Slides>
  <Notes>6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Century Gothic</vt:lpstr>
      <vt:lpstr>Barlow Condensed</vt:lpstr>
      <vt:lpstr>Arial</vt:lpstr>
      <vt:lpstr>Calibri</vt:lpstr>
      <vt:lpstr>Wingdings</vt:lpstr>
      <vt:lpstr>Weekly Planner for Online Lessons  · SlidesMania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Academia Chicureo</dc:creator>
  <cp:lastModifiedBy>Mauricio Miranda Arias</cp:lastModifiedBy>
  <cp:revision>9</cp:revision>
  <dcterms:modified xsi:type="dcterms:W3CDTF">2020-05-02T22:57:51Z</dcterms:modified>
</cp:coreProperties>
</file>