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6" r:id="rId6"/>
    <p:sldId id="277" r:id="rId7"/>
  </p:sldIdLst>
  <p:sldSz cx="12192000" cy="6858000"/>
  <p:notesSz cx="6858000" cy="9144000"/>
  <p:embeddedFontLst>
    <p:embeddedFont>
      <p:font typeface="Barlow Condensed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ucida Handwriting" panose="03010101010101010101" pitchFamily="66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2abee7c50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2abee7c50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82abee7c5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82abee7c50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2abee7c50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2abee7c50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2abee7c50_0_1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2abee7c50_0_1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bg>
      <p:bgPr>
        <a:gradFill>
          <a:gsLst>
            <a:gs pos="0">
              <a:srgbClr val="002060"/>
            </a:gs>
            <a:gs pos="100000">
              <a:srgbClr val="EC20B7"/>
            </a:gs>
          </a:gsLst>
          <a:lin ang="18900044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98393" y="3355787"/>
            <a:ext cx="3418542" cy="2775983"/>
            <a:chOff x="598393" y="3367740"/>
            <a:chExt cx="3418542" cy="2775983"/>
          </a:xfrm>
        </p:grpSpPr>
        <p:sp>
          <p:nvSpPr>
            <p:cNvPr id="10" name="Google Shape;10;p2"/>
            <p:cNvSpPr/>
            <p:nvPr/>
          </p:nvSpPr>
          <p:spPr>
            <a:xfrm>
              <a:off x="598393" y="3697287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9129" y="3836893"/>
              <a:ext cx="3173400" cy="687300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51000">
                  <a:srgbClr val="C14BAA"/>
                </a:gs>
                <a:gs pos="100000">
                  <a:srgbClr val="C14BAA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15999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14393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12787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811181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409575" y="3367740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2117" y="5265271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51000">
                  <a:srgbClr val="C14BAA"/>
                </a:gs>
                <a:gs pos="100000">
                  <a:srgbClr val="C14BAA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5105" y="5450541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342652" y="3355787"/>
            <a:ext cx="3418542" cy="2775983"/>
            <a:chOff x="4300816" y="3376705"/>
            <a:chExt cx="3418542" cy="2775983"/>
          </a:xfrm>
        </p:grpSpPr>
        <p:sp>
          <p:nvSpPr>
            <p:cNvPr id="20" name="Google Shape;20;p2"/>
            <p:cNvSpPr/>
            <p:nvPr/>
          </p:nvSpPr>
          <p:spPr>
            <a:xfrm>
              <a:off x="4300816" y="3706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31552" y="3845858"/>
              <a:ext cx="3173400" cy="687300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718422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16816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5210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13604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111998" y="3376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34540" y="5274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977528" y="5459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086910" y="3355787"/>
            <a:ext cx="3418542" cy="2775983"/>
            <a:chOff x="8086910" y="3355787"/>
            <a:chExt cx="3418542" cy="2775983"/>
          </a:xfrm>
        </p:grpSpPr>
        <p:sp>
          <p:nvSpPr>
            <p:cNvPr id="30" name="Google Shape;30;p2"/>
            <p:cNvSpPr/>
            <p:nvPr/>
          </p:nvSpPr>
          <p:spPr>
            <a:xfrm>
              <a:off x="8086910" y="3685334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17646" y="3824940"/>
              <a:ext cx="3173400" cy="687300"/>
            </a:xfrm>
            <a:prstGeom prst="rect">
              <a:avLst/>
            </a:prstGeom>
            <a:gradFill>
              <a:gsLst>
                <a:gs pos="0">
                  <a:srgbClr val="92D050"/>
                </a:gs>
                <a:gs pos="31000">
                  <a:srgbClr val="92D050"/>
                </a:gs>
                <a:gs pos="100000">
                  <a:srgbClr val="FFFF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504516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102910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701304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299698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898092" y="3355787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220634" y="5253318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31000">
                  <a:srgbClr val="92D050"/>
                </a:gs>
                <a:gs pos="100000">
                  <a:srgbClr val="FFFF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763622" y="5438588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131733" y="283882"/>
            <a:ext cx="3418542" cy="2775983"/>
            <a:chOff x="8131733" y="328705"/>
            <a:chExt cx="3418542" cy="2775983"/>
          </a:xfrm>
        </p:grpSpPr>
        <p:sp>
          <p:nvSpPr>
            <p:cNvPr id="40" name="Google Shape;40;p2"/>
            <p:cNvSpPr/>
            <p:nvPr/>
          </p:nvSpPr>
          <p:spPr>
            <a:xfrm>
              <a:off x="8131733" y="658252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62469" y="797858"/>
              <a:ext cx="3173400" cy="6873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9339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147733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746127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344521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942915" y="328705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5457" y="2226236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0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08445" y="2411506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4393450" y="283882"/>
            <a:ext cx="3418542" cy="2775983"/>
            <a:chOff x="4393450" y="283882"/>
            <a:chExt cx="3418542" cy="2775983"/>
          </a:xfrm>
        </p:grpSpPr>
        <p:sp>
          <p:nvSpPr>
            <p:cNvPr id="50" name="Google Shape;50;p2"/>
            <p:cNvSpPr/>
            <p:nvPr/>
          </p:nvSpPr>
          <p:spPr>
            <a:xfrm>
              <a:off x="4393450" y="613429"/>
              <a:ext cx="3418542" cy="2438400"/>
            </a:xfrm>
            <a:custGeom>
              <a:avLst/>
              <a:gdLst/>
              <a:ahLst/>
              <a:cxnLst/>
              <a:rect l="l" t="t" r="r" b="b"/>
              <a:pathLst>
                <a:path w="3418542" h="2438400" extrusionOk="0">
                  <a:moveTo>
                    <a:pt x="101608" y="0"/>
                  </a:moveTo>
                  <a:lnTo>
                    <a:pt x="3316934" y="0"/>
                  </a:lnTo>
                  <a:cubicBezTo>
                    <a:pt x="3373051" y="0"/>
                    <a:pt x="3418542" y="45491"/>
                    <a:pt x="3418542" y="101608"/>
                  </a:cubicBezTo>
                  <a:lnTo>
                    <a:pt x="3418542" y="1762125"/>
                  </a:lnTo>
                  <a:lnTo>
                    <a:pt x="2778133" y="1762125"/>
                  </a:lnTo>
                  <a:cubicBezTo>
                    <a:pt x="2722016" y="1762125"/>
                    <a:pt x="2676525" y="1807616"/>
                    <a:pt x="2676525" y="1863733"/>
                  </a:cubicBezTo>
                  <a:lnTo>
                    <a:pt x="2676525" y="2438400"/>
                  </a:lnTo>
                  <a:lnTo>
                    <a:pt x="101608" y="2438400"/>
                  </a:lnTo>
                  <a:cubicBezTo>
                    <a:pt x="45491" y="2438400"/>
                    <a:pt x="0" y="2392909"/>
                    <a:pt x="0" y="2336792"/>
                  </a:cubicBez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524186" y="753035"/>
              <a:ext cx="3173400" cy="68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64000">
                  <a:srgbClr val="FFC000"/>
                </a:gs>
                <a:gs pos="100000">
                  <a:srgbClr val="FFC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11056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409450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07844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06238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204632" y="283882"/>
              <a:ext cx="197100" cy="663300"/>
            </a:xfrm>
            <a:prstGeom prst="roundRect">
              <a:avLst>
                <a:gd name="adj" fmla="val 50000"/>
              </a:avLst>
            </a:prstGeom>
            <a:solidFill>
              <a:srgbClr val="3F3F3F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527174" y="2181413"/>
              <a:ext cx="3176075" cy="708750"/>
            </a:xfrm>
            <a:custGeom>
              <a:avLst/>
              <a:gdLst/>
              <a:ahLst/>
              <a:cxnLst/>
              <a:rect l="l" t="t" r="r" b="b"/>
              <a:pathLst>
                <a:path w="3176075" h="800848" extrusionOk="0">
                  <a:moveTo>
                    <a:pt x="0" y="0"/>
                  </a:moveTo>
                  <a:lnTo>
                    <a:pt x="3173506" y="0"/>
                  </a:lnTo>
                  <a:cubicBezTo>
                    <a:pt x="3184961" y="484593"/>
                    <a:pt x="3157070" y="174811"/>
                    <a:pt x="3110753" y="355600"/>
                  </a:cubicBezTo>
                  <a:cubicBezTo>
                    <a:pt x="3034055" y="483098"/>
                    <a:pt x="3047501" y="422836"/>
                    <a:pt x="2713317" y="764989"/>
                  </a:cubicBezTo>
                  <a:lnTo>
                    <a:pt x="0" y="80084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64000">
                  <a:srgbClr val="FFC000"/>
                </a:gs>
                <a:gs pos="100000">
                  <a:srgbClr val="FFC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70162" y="2366683"/>
              <a:ext cx="740424" cy="693182"/>
            </a:xfrm>
            <a:custGeom>
              <a:avLst/>
              <a:gdLst/>
              <a:ahLst/>
              <a:cxnLst/>
              <a:rect l="l" t="t" r="r" b="b"/>
              <a:pathLst>
                <a:path w="742280" h="676275" extrusionOk="0">
                  <a:moveTo>
                    <a:pt x="101608" y="0"/>
                  </a:moveTo>
                  <a:lnTo>
                    <a:pt x="742280" y="4763"/>
                  </a:lnTo>
                  <a:lnTo>
                    <a:pt x="8855" y="676275"/>
                  </a:lnTo>
                  <a:lnTo>
                    <a:pt x="0" y="676275"/>
                  </a:lnTo>
                  <a:lnTo>
                    <a:pt x="0" y="101608"/>
                  </a:lnTo>
                  <a:cubicBezTo>
                    <a:pt x="0" y="45491"/>
                    <a:pt x="45491" y="0"/>
                    <a:pt x="101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CUSTOM_5">
    <p:bg>
      <p:bgPr>
        <a:gradFill>
          <a:gsLst>
            <a:gs pos="0">
              <a:srgbClr val="FFFF00"/>
            </a:gs>
            <a:gs pos="64000">
              <a:srgbClr val="FFC000"/>
            </a:gs>
            <a:gs pos="100000">
              <a:srgbClr val="FFC000"/>
            </a:gs>
          </a:gsLst>
          <a:lin ang="18900044" scaled="0"/>
        </a:gra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FFFF00"/>
              </a:gs>
              <a:gs pos="64000">
                <a:srgbClr val="FFC000"/>
              </a:gs>
              <a:gs pos="100000">
                <a:srgbClr val="FFC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73" name="Google Shape;73;p3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">
  <p:cSld name="CUSTOM_5_1">
    <p:bg>
      <p:bgPr>
        <a:gradFill>
          <a:gsLst>
            <a:gs pos="0">
              <a:srgbClr val="FFC000"/>
            </a:gs>
            <a:gs pos="100000">
              <a:srgbClr val="FF0000"/>
            </a:gs>
          </a:gsLst>
          <a:lin ang="18900044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0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91" name="Google Shape;91;p4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CUSTOM_5_1_1">
    <p:bg>
      <p:bgPr>
        <a:gradFill>
          <a:gsLst>
            <a:gs pos="0">
              <a:srgbClr val="7030A0"/>
            </a:gs>
            <a:gs pos="51000">
              <a:srgbClr val="C14BAA"/>
            </a:gs>
            <a:gs pos="100000">
              <a:srgbClr val="C14BAA"/>
            </a:gs>
          </a:gsLst>
          <a:lin ang="18900044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7030A0"/>
              </a:gs>
              <a:gs pos="51000">
                <a:srgbClr val="C14BAA"/>
              </a:gs>
              <a:gs pos="100000">
                <a:srgbClr val="C14BAA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5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09" name="Google Shape;109;p5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CUSTOM_5_1_1_1_1">
    <p:bg>
      <p:bgPr>
        <a:gradFill>
          <a:gsLst>
            <a:gs pos="0">
              <a:srgbClr val="92D050"/>
            </a:gs>
            <a:gs pos="31000">
              <a:srgbClr val="92D050"/>
            </a:gs>
            <a:gs pos="100000">
              <a:srgbClr val="FFFF00"/>
            </a:gs>
          </a:gsLst>
          <a:lin ang="18900044" scaled="0"/>
        </a:gra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186015" y="388814"/>
            <a:ext cx="2640824" cy="1883664"/>
          </a:xfrm>
          <a:custGeom>
            <a:avLst/>
            <a:gdLst/>
            <a:ahLst/>
            <a:cxnLst/>
            <a:rect l="l" t="t" r="r" b="b"/>
            <a:pathLst>
              <a:path w="3418542" h="2438400" extrusionOk="0">
                <a:moveTo>
                  <a:pt x="101608" y="0"/>
                </a:moveTo>
                <a:lnTo>
                  <a:pt x="3316934" y="0"/>
                </a:lnTo>
                <a:cubicBezTo>
                  <a:pt x="3373051" y="0"/>
                  <a:pt x="3418542" y="45491"/>
                  <a:pt x="3418542" y="101608"/>
                </a:cubicBezTo>
                <a:lnTo>
                  <a:pt x="3418542" y="1762125"/>
                </a:lnTo>
                <a:lnTo>
                  <a:pt x="2778133" y="1762125"/>
                </a:lnTo>
                <a:cubicBezTo>
                  <a:pt x="2722016" y="1762125"/>
                  <a:pt x="2676525" y="1807616"/>
                  <a:pt x="2676525" y="1863733"/>
                </a:cubicBezTo>
                <a:lnTo>
                  <a:pt x="2676525" y="2438400"/>
                </a:lnTo>
                <a:lnTo>
                  <a:pt x="101608" y="2438400"/>
                </a:lnTo>
                <a:cubicBezTo>
                  <a:pt x="45491" y="2438400"/>
                  <a:pt x="0" y="2392909"/>
                  <a:pt x="0" y="2336792"/>
                </a:cubicBez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286917" y="496561"/>
            <a:ext cx="2449200" cy="530400"/>
          </a:xfrm>
          <a:prstGeom prst="rect">
            <a:avLst/>
          </a:prstGeom>
          <a:gradFill>
            <a:gsLst>
              <a:gs pos="0">
                <a:srgbClr val="92D050"/>
              </a:gs>
              <a:gs pos="31000">
                <a:srgbClr val="92D050"/>
              </a:gs>
              <a:gs pos="100000">
                <a:srgbClr val="FFFF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50832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970162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432001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>
            <a:off x="1893840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355679" y="134470"/>
            <a:ext cx="152100" cy="512100"/>
          </a:xfrm>
          <a:prstGeom prst="roundRect">
            <a:avLst>
              <a:gd name="adj" fmla="val 50000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2251895" y="1741971"/>
            <a:ext cx="571556" cy="534257"/>
          </a:xfrm>
          <a:custGeom>
            <a:avLst/>
            <a:gdLst/>
            <a:ahLst/>
            <a:cxnLst/>
            <a:rect l="l" t="t" r="r" b="b"/>
            <a:pathLst>
              <a:path w="742280" h="676275" extrusionOk="0">
                <a:moveTo>
                  <a:pt x="101608" y="0"/>
                </a:moveTo>
                <a:lnTo>
                  <a:pt x="742280" y="4763"/>
                </a:lnTo>
                <a:lnTo>
                  <a:pt x="8855" y="676275"/>
                </a:lnTo>
                <a:lnTo>
                  <a:pt x="0" y="676275"/>
                </a:lnTo>
                <a:lnTo>
                  <a:pt x="0" y="101608"/>
                </a:lnTo>
                <a:cubicBezTo>
                  <a:pt x="0" y="45491"/>
                  <a:pt x="45491" y="0"/>
                  <a:pt x="1016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 rot="10800000" flipH="1">
            <a:off x="3053859" y="352666"/>
            <a:ext cx="8887200" cy="6269100"/>
          </a:xfrm>
          <a:prstGeom prst="roundRect">
            <a:avLst>
              <a:gd name="adj" fmla="val 4465"/>
            </a:avLst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11278200" y="461425"/>
            <a:ext cx="512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7"/>
          <p:cNvGrpSpPr/>
          <p:nvPr/>
        </p:nvGrpSpPr>
        <p:grpSpPr>
          <a:xfrm>
            <a:off x="11382958" y="571547"/>
            <a:ext cx="302583" cy="291857"/>
            <a:chOff x="3289164" y="1673069"/>
            <a:chExt cx="1760227" cy="1756056"/>
          </a:xfrm>
        </p:grpSpPr>
        <p:sp>
          <p:nvSpPr>
            <p:cNvPr id="145" name="Google Shape;145;p7"/>
            <p:cNvSpPr/>
            <p:nvPr/>
          </p:nvSpPr>
          <p:spPr>
            <a:xfrm>
              <a:off x="356268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625978" y="2261420"/>
              <a:ext cx="143700" cy="11676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 rot="5400000">
              <a:off x="4075044" y="2782025"/>
              <a:ext cx="142200" cy="11520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 rot="2700000">
              <a:off x="3700913" y="1549434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 rot="-2700000" flipH="1">
              <a:off x="4494240" y="1544518"/>
              <a:ext cx="143401" cy="1224002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" Target="slide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1.xml"/><Relationship Id="rId5" Type="http://schemas.openxmlformats.org/officeDocument/2006/relationships/hyperlink" Target="mailto:m.guti&#233;rrez@colegioamankay.cl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/>
        </p:nvSpPr>
        <p:spPr>
          <a:xfrm>
            <a:off x="4536141" y="1529976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Lunes</a:t>
            </a:r>
            <a:endParaRPr dirty="0"/>
          </a:p>
        </p:txBody>
      </p:sp>
      <p:sp>
        <p:nvSpPr>
          <p:cNvPr id="167" name="Google Shape;167;p10"/>
          <p:cNvSpPr txBox="1"/>
          <p:nvPr/>
        </p:nvSpPr>
        <p:spPr>
          <a:xfrm>
            <a:off x="8256487" y="1556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Martes</a:t>
            </a:r>
            <a:endParaRPr dirty="0"/>
          </a:p>
        </p:txBody>
      </p:sp>
      <p:sp>
        <p:nvSpPr>
          <p:cNvPr id="168" name="Google Shape;168;p10"/>
          <p:cNvSpPr txBox="1"/>
          <p:nvPr/>
        </p:nvSpPr>
        <p:spPr>
          <a:xfrm>
            <a:off x="738094" y="4586941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Miércoles</a:t>
            </a:r>
            <a:endParaRPr dirty="0"/>
          </a:p>
        </p:txBody>
      </p:sp>
      <p:sp>
        <p:nvSpPr>
          <p:cNvPr id="169" name="Google Shape;169;p10"/>
          <p:cNvSpPr txBox="1"/>
          <p:nvPr/>
        </p:nvSpPr>
        <p:spPr>
          <a:xfrm>
            <a:off x="4458440" y="4613834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Jueves</a:t>
            </a:r>
            <a:endParaRPr dirty="0"/>
          </a:p>
        </p:txBody>
      </p:sp>
      <p:sp>
        <p:nvSpPr>
          <p:cNvPr id="170" name="Google Shape;170;p10"/>
          <p:cNvSpPr txBox="1"/>
          <p:nvPr/>
        </p:nvSpPr>
        <p:spPr>
          <a:xfrm>
            <a:off x="8214652" y="4604869"/>
            <a:ext cx="3179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Viernes</a:t>
            </a:r>
            <a:endParaRPr dirty="0"/>
          </a:p>
        </p:txBody>
      </p:sp>
      <p:sp>
        <p:nvSpPr>
          <p:cNvPr id="171" name="Google Shape;171;p10"/>
          <p:cNvSpPr txBox="1"/>
          <p:nvPr/>
        </p:nvSpPr>
        <p:spPr>
          <a:xfrm>
            <a:off x="639475" y="785600"/>
            <a:ext cx="358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 semana</a:t>
            </a:r>
            <a:r>
              <a:rPr lang="en" sz="4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 de mayo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Lunes 25 al 29de mayo</a:t>
            </a:r>
            <a:r>
              <a:rPr lang="en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172" name="Google Shape;172;p10"/>
          <p:cNvSpPr txBox="1"/>
          <p:nvPr/>
        </p:nvSpPr>
        <p:spPr>
          <a:xfrm>
            <a:off x="632044" y="2224870"/>
            <a:ext cx="339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Century Gothic"/>
                <a:sym typeface="Century Gothic"/>
              </a:rPr>
              <a:t>1°básic</a:t>
            </a:r>
            <a:r>
              <a:rPr lang="es-ES" sz="2000" b="1" dirty="0">
                <a:solidFill>
                  <a:srgbClr val="FFFFFF"/>
                </a:solidFill>
                <a:latin typeface="Century Gothic"/>
                <a:sym typeface="Century Gothic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FFFFFF"/>
                </a:solidFill>
                <a:latin typeface="Century Gothic"/>
                <a:sym typeface="Century Gothic"/>
              </a:rPr>
              <a:t>Ciencias Naturales.</a:t>
            </a:r>
            <a:endParaRPr dirty="0"/>
          </a:p>
        </p:txBody>
      </p:sp>
      <p:sp>
        <p:nvSpPr>
          <p:cNvPr id="176" name="Google Shape;176;p10">
            <a:hlinkClick r:id="rId5" action="ppaction://hlinksldjump"/>
          </p:cNvPr>
          <p:cNvSpPr/>
          <p:nvPr/>
        </p:nvSpPr>
        <p:spPr>
          <a:xfrm>
            <a:off x="6768352" y="848661"/>
            <a:ext cx="869487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25</a:t>
            </a:r>
            <a:endParaRPr dirty="0"/>
          </a:p>
        </p:txBody>
      </p:sp>
      <p:sp>
        <p:nvSpPr>
          <p:cNvPr id="180" name="Google Shape;180;p10">
            <a:hlinkClick r:id="" action="ppaction://noaction"/>
          </p:cNvPr>
          <p:cNvSpPr/>
          <p:nvPr/>
        </p:nvSpPr>
        <p:spPr>
          <a:xfrm>
            <a:off x="10507076" y="848662"/>
            <a:ext cx="886975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6E00"/>
                </a:solidFill>
                <a:latin typeface="Century Gothic"/>
                <a:sym typeface="Century Gothic"/>
              </a:rPr>
              <a:t>26</a:t>
            </a:r>
            <a:endParaRPr dirty="0"/>
          </a:p>
        </p:txBody>
      </p:sp>
      <p:sp>
        <p:nvSpPr>
          <p:cNvPr id="184" name="Google Shape;184;p10">
            <a:hlinkClick r:id="" action="ppaction://noaction"/>
          </p:cNvPr>
          <p:cNvSpPr/>
          <p:nvPr/>
        </p:nvSpPr>
        <p:spPr>
          <a:xfrm>
            <a:off x="2964328" y="3935508"/>
            <a:ext cx="953166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14BAA"/>
                </a:solidFill>
                <a:latin typeface="Century Gothic"/>
                <a:sym typeface="Century Gothic"/>
              </a:rPr>
              <a:t>27</a:t>
            </a:r>
            <a:endParaRPr dirty="0"/>
          </a:p>
        </p:txBody>
      </p:sp>
      <p:sp>
        <p:nvSpPr>
          <p:cNvPr id="188" name="Google Shape;188;p10">
            <a:hlinkClick r:id="" action="ppaction://noaction"/>
          </p:cNvPr>
          <p:cNvSpPr/>
          <p:nvPr/>
        </p:nvSpPr>
        <p:spPr>
          <a:xfrm>
            <a:off x="6708587" y="3944472"/>
            <a:ext cx="929252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2F5496"/>
                </a:solidFill>
                <a:latin typeface="Century Gothic"/>
                <a:sym typeface="Century Gothic"/>
              </a:rPr>
              <a:t>28</a:t>
            </a:r>
            <a:endParaRPr dirty="0"/>
          </a:p>
        </p:txBody>
      </p:sp>
      <p:sp>
        <p:nvSpPr>
          <p:cNvPr id="192" name="Google Shape;192;p10">
            <a:hlinkClick r:id="rId5" action="ppaction://hlinksldjump"/>
          </p:cNvPr>
          <p:cNvSpPr/>
          <p:nvPr/>
        </p:nvSpPr>
        <p:spPr>
          <a:xfrm>
            <a:off x="10470775" y="3941483"/>
            <a:ext cx="953165" cy="5040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2D050"/>
                </a:solidFill>
                <a:latin typeface="Century Gothic"/>
                <a:sym typeface="Century Gothic"/>
              </a:rPr>
              <a:t>29</a:t>
            </a:r>
            <a:endParaRPr dirty="0"/>
          </a:p>
        </p:txBody>
      </p:sp>
      <p:sp>
        <p:nvSpPr>
          <p:cNvPr id="29" name="Google Shape;226;p12">
            <a:extLst>
              <a:ext uri="{FF2B5EF4-FFF2-40B4-BE49-F238E27FC236}">
                <a16:creationId xmlns:a16="http://schemas.microsoft.com/office/drawing/2014/main" id="{B5C981ED-00D6-48CD-8A7B-DBD8CFE2F41A}"/>
              </a:ext>
            </a:extLst>
          </p:cNvPr>
          <p:cNvSpPr txBox="1"/>
          <p:nvPr/>
        </p:nvSpPr>
        <p:spPr>
          <a:xfrm>
            <a:off x="134138" y="5866243"/>
            <a:ext cx="269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/>
              <a:t>Escucha el audio de las Instrucciones.</a:t>
            </a:r>
            <a:endParaRPr sz="2000" b="1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CB2BA4E-04A0-4F20-8685-DB1BA73876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6111" y="61615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Century Gothic"/>
                <a:sym typeface="Century Gothic"/>
              </a:rPr>
              <a:t>Lunes</a:t>
            </a:r>
            <a:endParaRPr dirty="0"/>
          </a:p>
        </p:txBody>
      </p:sp>
      <p:sp>
        <p:nvSpPr>
          <p:cNvPr id="203" name="Google Shape;203;p12"/>
          <p:cNvSpPr/>
          <p:nvPr/>
        </p:nvSpPr>
        <p:spPr>
          <a:xfrm>
            <a:off x="376863" y="1556733"/>
            <a:ext cx="229256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e 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Ciencias Naturales</a:t>
            </a:r>
            <a:endParaRPr dirty="0"/>
          </a:p>
        </p:txBody>
      </p:sp>
      <p:sp>
        <p:nvSpPr>
          <p:cNvPr id="226" name="Google Shape;226;p12"/>
          <p:cNvSpPr txBox="1"/>
          <p:nvPr/>
        </p:nvSpPr>
        <p:spPr>
          <a:xfrm>
            <a:off x="179293" y="2569887"/>
            <a:ext cx="2695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/>
              <a:t>Escucha el audio de las Instrucciones.</a:t>
            </a:r>
            <a:endParaRPr sz="2000" b="1" dirty="0"/>
          </a:p>
        </p:txBody>
      </p:sp>
      <p:sp>
        <p:nvSpPr>
          <p:cNvPr id="227" name="Google Shape;227;p12"/>
          <p:cNvSpPr txBox="1"/>
          <p:nvPr/>
        </p:nvSpPr>
        <p:spPr>
          <a:xfrm>
            <a:off x="3239202" y="700325"/>
            <a:ext cx="773049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Unidad1</a:t>
            </a: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</a:t>
            </a:r>
            <a:r>
              <a:rPr lang="es-ES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cuidado de nuestro cuerpo</a:t>
            </a:r>
            <a:endParaRPr dirty="0"/>
          </a:p>
        </p:txBody>
      </p:sp>
      <p:sp>
        <p:nvSpPr>
          <p:cNvPr id="228" name="Google Shape;228;p12"/>
          <p:cNvSpPr txBox="1"/>
          <p:nvPr/>
        </p:nvSpPr>
        <p:spPr>
          <a:xfrm>
            <a:off x="3310962" y="1422138"/>
            <a:ext cx="8319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1222300" y="669975"/>
            <a:ext cx="1058056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25</a:t>
            </a:r>
            <a:endParaRPr dirty="0"/>
          </a:p>
        </p:txBody>
      </p:sp>
      <p:sp>
        <p:nvSpPr>
          <p:cNvPr id="236" name="Google Shape;236;p12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2AF78F-9E73-4843-9FC1-7656D1C23467}"/>
              </a:ext>
            </a:extLst>
          </p:cNvPr>
          <p:cNvSpPr txBox="1"/>
          <p:nvPr/>
        </p:nvSpPr>
        <p:spPr>
          <a:xfrm>
            <a:off x="3431822" y="1501422"/>
            <a:ext cx="7891428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  <a:p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L" dirty="0"/>
              <a:t>Organizar la semana.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Observar el vídeo 1, para ver y escuchar las instrucciones de la clase.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Observar vídeo 2, Responder preguntas en el cuaderno del vídeo observado ¿Para que ejercitamos nuestro cuerpo?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Realizar actividad opcional de grabarse realizando  ejercicio físico  del video </a:t>
            </a:r>
            <a:r>
              <a:rPr lang="es-ES" b="1" dirty="0">
                <a:latin typeface="Lucida Handwriting" panose="03010101010101010101" pitchFamily="66" charset="0"/>
              </a:rPr>
              <a:t>FOOTLOOSE </a:t>
            </a:r>
            <a:r>
              <a:rPr lang="es-ES" dirty="0"/>
              <a:t>y enviarlo al mail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Observar Vídeo 3, Realizar actividad del texto de estudio pág. 32 y 33, responder preguntas en el cuaderno 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Texto de actividades pág. 17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Reto, actividad opcional </a:t>
            </a:r>
            <a:r>
              <a:rPr lang="es-CL" dirty="0"/>
              <a:t> Es hora de  seguir divirtiéndonos, te invitamos hacer estas actividades en </a:t>
            </a:r>
            <a:r>
              <a:rPr lang="es-CL" dirty="0" err="1"/>
              <a:t>Tik</a:t>
            </a:r>
            <a:r>
              <a:rPr lang="es-CL" dirty="0"/>
              <a:t> </a:t>
            </a:r>
            <a:r>
              <a:rPr lang="es-CL" dirty="0" err="1"/>
              <a:t>Tok</a:t>
            </a:r>
            <a:r>
              <a:rPr lang="es-CL" dirty="0"/>
              <a:t> , las puedes hacer solo/a o en compañía de tu familia. Enviarlo al mail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Realizar ticket de salida.</a:t>
            </a:r>
          </a:p>
          <a:p>
            <a:pPr algn="just"/>
            <a:endParaRPr lang="es-ES" u="sng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9CB0200-0774-439A-A3D9-12798BF9A6B7}"/>
              </a:ext>
            </a:extLst>
          </p:cNvPr>
          <p:cNvSpPr/>
          <p:nvPr/>
        </p:nvSpPr>
        <p:spPr>
          <a:xfrm>
            <a:off x="5085892" y="3627854"/>
            <a:ext cx="343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m.gutierrez@colegioamankay.cl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72901B-1DC8-4919-B7D3-0684EF22C243}"/>
              </a:ext>
            </a:extLst>
          </p:cNvPr>
          <p:cNvSpPr/>
          <p:nvPr/>
        </p:nvSpPr>
        <p:spPr>
          <a:xfrm>
            <a:off x="3753310" y="5825293"/>
            <a:ext cx="343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m.gutierrez@colegioamankay.cl</a:t>
            </a:r>
            <a:endParaRPr lang="es-ES" dirty="0"/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3451B5E-51E3-48AB-8F6A-4B3CDD101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861" y="36748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artes</a:t>
            </a:r>
            <a:endParaRPr dirty="0"/>
          </a:p>
        </p:txBody>
      </p:sp>
      <p:sp>
        <p:nvSpPr>
          <p:cNvPr id="242" name="Google Shape;242;p13"/>
          <p:cNvSpPr/>
          <p:nvPr/>
        </p:nvSpPr>
        <p:spPr>
          <a:xfrm>
            <a:off x="118042" y="1618293"/>
            <a:ext cx="2235973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Ciencias Naturales.</a:t>
            </a:r>
            <a:endParaRPr dirty="0"/>
          </a:p>
        </p:txBody>
      </p:sp>
      <p:sp>
        <p:nvSpPr>
          <p:cNvPr id="266" name="Google Shape;266;p13"/>
          <p:cNvSpPr txBox="1"/>
          <p:nvPr/>
        </p:nvSpPr>
        <p:spPr>
          <a:xfrm>
            <a:off x="2705885" y="691333"/>
            <a:ext cx="8951097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1 |</a:t>
            </a:r>
            <a:r>
              <a:rPr lang="es-ES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3200" b="1" dirty="0">
                <a:solidFill>
                  <a:srgbClr val="FFC000"/>
                </a:solidFill>
                <a:latin typeface="Century Gothic"/>
                <a:sym typeface="Century Gothic"/>
              </a:rPr>
              <a:t>El cuidado de nuestro cuerpo.</a:t>
            </a:r>
            <a:endParaRPr sz="3200" b="1" dirty="0">
              <a:solidFill>
                <a:srgbClr val="FFC000"/>
              </a:solidFill>
              <a:latin typeface="Century Gothic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1222299" y="669975"/>
            <a:ext cx="1015113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C000"/>
                </a:solidFill>
                <a:latin typeface="Century Gothic"/>
                <a:sym typeface="Century Gothic"/>
              </a:rPr>
              <a:t>26</a:t>
            </a:r>
            <a:endParaRPr dirty="0"/>
          </a:p>
        </p:txBody>
      </p:sp>
      <p:sp>
        <p:nvSpPr>
          <p:cNvPr id="275" name="Google Shape;275;p13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820CDD4-E85E-457F-90C3-DE179FB113D0}"/>
              </a:ext>
            </a:extLst>
          </p:cNvPr>
          <p:cNvSpPr/>
          <p:nvPr/>
        </p:nvSpPr>
        <p:spPr>
          <a:xfrm>
            <a:off x="3478947" y="1597217"/>
            <a:ext cx="1237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078C2D5-59EF-4544-A918-73594F3D726A}"/>
              </a:ext>
            </a:extLst>
          </p:cNvPr>
          <p:cNvSpPr/>
          <p:nvPr/>
        </p:nvSpPr>
        <p:spPr>
          <a:xfrm>
            <a:off x="3478947" y="2029348"/>
            <a:ext cx="809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Observar video de hábitos de higiene y responder preguntas en el cuaderno.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Actividad texto de estudio pág. 36 y 37 , responder preguntas en el cuaderno.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Texto de actividades pág. 18 y 19.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Experimento con nota acumulativa.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Evaluación con nota sumativa texto de actividades pág. 20, 21 y 22.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dirty="0"/>
              <a:t>Ticket de salida.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327AC07-B54A-46C6-B78F-EA20B774DE7A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F381517-E37F-4469-B4D1-1B4405430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255" y="4229950"/>
            <a:ext cx="609600" cy="6096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80148AD-DCF5-46E1-B50D-C79A4BCD027C}"/>
              </a:ext>
            </a:extLst>
          </p:cNvPr>
          <p:cNvSpPr/>
          <p:nvPr/>
        </p:nvSpPr>
        <p:spPr>
          <a:xfrm>
            <a:off x="9172469" y="3736119"/>
            <a:ext cx="343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m.gutierrez@colegioamankay.cl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D2B10C0-B929-4D93-A357-E582F014340A}"/>
              </a:ext>
            </a:extLst>
          </p:cNvPr>
          <p:cNvSpPr/>
          <p:nvPr/>
        </p:nvSpPr>
        <p:spPr>
          <a:xfrm>
            <a:off x="6609892" y="3343762"/>
            <a:ext cx="343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m.gutierrez@colegioamankay.cl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1222300" y="669975"/>
            <a:ext cx="1178100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6E00"/>
                </a:solidFill>
                <a:latin typeface="Century Gothic"/>
                <a:sym typeface="Century Gothic"/>
              </a:rPr>
              <a:t>27</a:t>
            </a:r>
            <a:endParaRPr dirty="0">
              <a:solidFill>
                <a:srgbClr val="FF6E00"/>
              </a:solidFill>
            </a:endParaRPr>
          </a:p>
        </p:txBody>
      </p:sp>
      <p:sp>
        <p:nvSpPr>
          <p:cNvPr id="392" name="Google Shape;392;p16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80;p14">
            <a:extLst>
              <a:ext uri="{FF2B5EF4-FFF2-40B4-BE49-F238E27FC236}">
                <a16:creationId xmlns:a16="http://schemas.microsoft.com/office/drawing/2014/main" id="{66CAFA35-FBC1-49E0-94EF-59C9D890FE4D}"/>
              </a:ext>
            </a:extLst>
          </p:cNvPr>
          <p:cNvSpPr txBox="1"/>
          <p:nvPr/>
        </p:nvSpPr>
        <p:spPr>
          <a:xfrm>
            <a:off x="296144" y="1225347"/>
            <a:ext cx="24540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s-ES" sz="3200" b="1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iércoles</a:t>
            </a:r>
            <a:endParaRPr dirty="0"/>
          </a:p>
        </p:txBody>
      </p:sp>
      <p:sp>
        <p:nvSpPr>
          <p:cNvPr id="38" name="Google Shape;281;p14">
            <a:extLst>
              <a:ext uri="{FF2B5EF4-FFF2-40B4-BE49-F238E27FC236}">
                <a16:creationId xmlns:a16="http://schemas.microsoft.com/office/drawing/2014/main" id="{58D37801-2B18-45A7-AEF9-A7C8191ED428}"/>
              </a:ext>
            </a:extLst>
          </p:cNvPr>
          <p:cNvSpPr/>
          <p:nvPr/>
        </p:nvSpPr>
        <p:spPr>
          <a:xfrm>
            <a:off x="75686" y="1659761"/>
            <a:ext cx="226008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Ciencias Naturales</a:t>
            </a:r>
            <a:endParaRPr dirty="0"/>
          </a:p>
        </p:txBody>
      </p:sp>
      <p:sp>
        <p:nvSpPr>
          <p:cNvPr id="39" name="Google Shape;305;p14">
            <a:extLst>
              <a:ext uri="{FF2B5EF4-FFF2-40B4-BE49-F238E27FC236}">
                <a16:creationId xmlns:a16="http://schemas.microsoft.com/office/drawing/2014/main" id="{07C29AF5-06C9-48CA-9AA6-B6DA531A624E}"/>
              </a:ext>
            </a:extLst>
          </p:cNvPr>
          <p:cNvSpPr txBox="1"/>
          <p:nvPr/>
        </p:nvSpPr>
        <p:spPr>
          <a:xfrm>
            <a:off x="3319924" y="663375"/>
            <a:ext cx="857593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 :</a:t>
            </a:r>
            <a:r>
              <a:rPr lang="es-ES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seres vivos de mi entorno</a:t>
            </a:r>
            <a:r>
              <a:rPr lang="en" sz="3200" b="1" dirty="0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C837033-FEDF-4394-A0EE-76D51A672F5C}"/>
              </a:ext>
            </a:extLst>
          </p:cNvPr>
          <p:cNvSpPr txBox="1"/>
          <p:nvPr/>
        </p:nvSpPr>
        <p:spPr>
          <a:xfrm>
            <a:off x="3499556" y="1557867"/>
            <a:ext cx="7755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Actividades: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Observar video o  de introducción a la unidad y vídeo 1 como vamos a realizar las actividades, objetivo, materiales.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/>
              <a:t>Video 2 .Disfruta el paseo virtual, escucha los sonidos, observa, dibuja y pinta los seres vivos y el entorno que los rodea.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/>
              <a:t>Video 2. Observa y disfruta de un paseo virtual a Central Park en New York, Estados Unidos, observa el entorno, los seres vivos y responde unas preguntas en tu cuaderno.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Observar video 3 de un nacimiento de un pollito y responder las preguntas en el cuaderno.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Observar video 3 del nacimiento de una planta y las etapas y responder preguntas.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177697B-D885-4B5A-9C62-85A6FD885004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DB6AAF9-2C65-48BD-B24A-7C6669CB1B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734" y="4241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"/>
          <p:cNvSpPr txBox="1"/>
          <p:nvPr/>
        </p:nvSpPr>
        <p:spPr>
          <a:xfrm>
            <a:off x="296144" y="1181708"/>
            <a:ext cx="2454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Century Gothic"/>
                <a:sym typeface="Century Gothic"/>
              </a:rPr>
              <a:t>Jueves</a:t>
            </a:r>
            <a:endParaRPr dirty="0"/>
          </a:p>
        </p:txBody>
      </p:sp>
      <p:sp>
        <p:nvSpPr>
          <p:cNvPr id="515" name="Google Shape;515;p20"/>
          <p:cNvSpPr/>
          <p:nvPr/>
        </p:nvSpPr>
        <p:spPr>
          <a:xfrm>
            <a:off x="0" y="1751106"/>
            <a:ext cx="2204386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 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Ciencias Naturales.</a:t>
            </a:r>
            <a:endParaRPr dirty="0"/>
          </a:p>
        </p:txBody>
      </p:sp>
      <p:sp>
        <p:nvSpPr>
          <p:cNvPr id="539" name="Google Shape;539;p20"/>
          <p:cNvSpPr txBox="1"/>
          <p:nvPr/>
        </p:nvSpPr>
        <p:spPr>
          <a:xfrm>
            <a:off x="2838659" y="681523"/>
            <a:ext cx="869357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Unidad 2 |</a:t>
            </a:r>
            <a:r>
              <a:rPr lang="es-ES" sz="3200" b="1" dirty="0">
                <a:solidFill>
                  <a:srgbClr val="C14BA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seres vivos de mi entorno.</a:t>
            </a:r>
            <a:endParaRPr dirty="0"/>
          </a:p>
        </p:txBody>
      </p:sp>
      <p:sp>
        <p:nvSpPr>
          <p:cNvPr id="547" name="Google Shape;547;p20"/>
          <p:cNvSpPr/>
          <p:nvPr/>
        </p:nvSpPr>
        <p:spPr>
          <a:xfrm>
            <a:off x="1222300" y="669975"/>
            <a:ext cx="982086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14BAA"/>
                </a:solidFill>
                <a:latin typeface="Century Gothic"/>
                <a:sym typeface="Century Gothic"/>
              </a:rPr>
              <a:t>28</a:t>
            </a:r>
            <a:endParaRPr dirty="0">
              <a:solidFill>
                <a:srgbClr val="C14BAA"/>
              </a:solidFill>
            </a:endParaRPr>
          </a:p>
        </p:txBody>
      </p:sp>
      <p:sp>
        <p:nvSpPr>
          <p:cNvPr id="548" name="Google Shape;548;p20">
            <a:hlinkClick r:id="rId5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F116E2-5705-4A0B-8669-F38A217944F6}"/>
              </a:ext>
            </a:extLst>
          </p:cNvPr>
          <p:cNvSpPr txBox="1"/>
          <p:nvPr/>
        </p:nvSpPr>
        <p:spPr>
          <a:xfrm>
            <a:off x="3358842" y="1531005"/>
            <a:ext cx="846403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Actividades</a:t>
            </a:r>
            <a:r>
              <a:rPr lang="es-CL" dirty="0"/>
              <a:t>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 Observar y escuchar  video 4 de los seres vivos responden a  estímulos.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Texto de actividades pág. 27.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 Responder preguntas en el cuaderno de ¿Cómo son los seres vivos?</a:t>
            </a:r>
          </a:p>
          <a:p>
            <a:pPr algn="just"/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Escuchar y ver video 5 “Ser vivo o sin vida”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Texto de actividades pág. 23.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Experimento con nota acumulativa.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Actividad con nota acumulativa donde deben </a:t>
            </a:r>
            <a:r>
              <a:rPr lang="en" sz="1200" dirty="0"/>
              <a:t>realizar </a:t>
            </a:r>
            <a:r>
              <a:rPr lang="es-ES" sz="1200" dirty="0"/>
              <a:t>una grabación mostrando 2 seres vivos y dos seres inertes y explica la diferencia entre uno y otro.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es-ES" sz="1200" dirty="0"/>
              <a:t>Ticket de salida.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ABFEAAC-BF15-4963-9ACD-6229077DCC33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3610EA7-A1C6-45D2-A940-3E4CAFF1B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2193" y="4162778"/>
            <a:ext cx="609600" cy="6096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7225E0A-2F61-472E-9204-3E18DB8412FD}"/>
              </a:ext>
            </a:extLst>
          </p:cNvPr>
          <p:cNvSpPr/>
          <p:nvPr/>
        </p:nvSpPr>
        <p:spPr>
          <a:xfrm>
            <a:off x="5966425" y="3736119"/>
            <a:ext cx="343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m.gutierrez@colegioamankay.cl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C13F14-5E02-4108-BDC1-17E06AE01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75537"/>
            <a:ext cx="3450635" cy="38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/>
          <p:nvPr/>
        </p:nvSpPr>
        <p:spPr>
          <a:xfrm>
            <a:off x="296144" y="1181708"/>
            <a:ext cx="24540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dirty="0">
                <a:latin typeface="Century Gothic"/>
                <a:sym typeface="Century Gothic"/>
              </a:rPr>
              <a:t>Viernes </a:t>
            </a:r>
            <a:endParaRPr dirty="0"/>
          </a:p>
        </p:txBody>
      </p:sp>
      <p:sp>
        <p:nvSpPr>
          <p:cNvPr id="944" name="Google Shape;944;p31"/>
          <p:cNvSpPr/>
          <p:nvPr/>
        </p:nvSpPr>
        <p:spPr>
          <a:xfrm>
            <a:off x="118042" y="1693808"/>
            <a:ext cx="245399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ea typeface="Century Gothic"/>
                <a:cs typeface="Century Gothic"/>
                <a:sym typeface="Century Gothic"/>
              </a:rPr>
              <a:t>Mayo.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entury Gothic"/>
                <a:sym typeface="Century Gothic"/>
              </a:rPr>
              <a:t>Ciencias Naturales</a:t>
            </a:r>
            <a:endParaRPr dirty="0"/>
          </a:p>
        </p:txBody>
      </p:sp>
      <p:sp>
        <p:nvSpPr>
          <p:cNvPr id="968" name="Google Shape;968;p31"/>
          <p:cNvSpPr txBox="1"/>
          <p:nvPr/>
        </p:nvSpPr>
        <p:spPr>
          <a:xfrm>
            <a:off x="3319925" y="663375"/>
            <a:ext cx="6927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Viernes 5</a:t>
            </a:r>
            <a:r>
              <a:rPr lang="en" sz="3200" b="1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Retroalimentación</a:t>
            </a:r>
            <a:endParaRPr dirty="0"/>
          </a:p>
        </p:txBody>
      </p:sp>
      <p:sp>
        <p:nvSpPr>
          <p:cNvPr id="969" name="Google Shape;969;p31"/>
          <p:cNvSpPr txBox="1"/>
          <p:nvPr/>
        </p:nvSpPr>
        <p:spPr>
          <a:xfrm>
            <a:off x="3319925" y="2128008"/>
            <a:ext cx="83193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u="sng" dirty="0">
                <a:solidFill>
                  <a:srgbClr val="000000"/>
                </a:solidFill>
                <a:latin typeface="+mj-lt"/>
                <a:ea typeface="Century Gothic"/>
                <a:cs typeface="Century Gothic"/>
                <a:sym typeface="Century Gothic"/>
              </a:rPr>
              <a:t>Actividades</a:t>
            </a:r>
            <a:r>
              <a:rPr lang="es-CL" dirty="0">
                <a:solidFill>
                  <a:srgbClr val="000000"/>
                </a:solidFill>
                <a:latin typeface="+mj-lt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>
              <a:latin typeface="+mj-lt"/>
              <a:ea typeface="Century Gothic"/>
              <a:cs typeface="Century Gothic"/>
              <a:sym typeface="Century Gothic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L" dirty="0">
                <a:latin typeface="+mj-lt"/>
                <a:sym typeface="Century Gothic"/>
              </a:rPr>
              <a:t>Observar video de retroalimentación</a:t>
            </a:r>
            <a:r>
              <a:rPr lang="es-CL" sz="2000" dirty="0">
                <a:latin typeface="Century Gothic"/>
                <a:sym typeface="Century Gothic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es-CL" sz="2000" dirty="0">
              <a:latin typeface="Century Gothic"/>
              <a:sym typeface="Century Gothic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Realizan autoevaluación del proceso de la semana.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Enviar al mail </a:t>
            </a:r>
            <a:r>
              <a:rPr lang="es-ES" u="sng" dirty="0">
                <a:hlinkClick r:id="rId5"/>
              </a:rPr>
              <a:t>m.gutiérrez@colegioamankay.cl</a:t>
            </a:r>
            <a:endParaRPr lang="es-E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6" name="Google Shape;976;p31"/>
          <p:cNvSpPr/>
          <p:nvPr/>
        </p:nvSpPr>
        <p:spPr>
          <a:xfrm>
            <a:off x="1222300" y="669975"/>
            <a:ext cx="888722" cy="512100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92D050"/>
                </a:solidFill>
                <a:latin typeface="Century Gothic"/>
                <a:sym typeface="Century Gothic"/>
              </a:rPr>
              <a:t>29</a:t>
            </a:r>
            <a:endParaRPr dirty="0">
              <a:solidFill>
                <a:srgbClr val="92D050"/>
              </a:solidFill>
            </a:endParaRPr>
          </a:p>
        </p:txBody>
      </p:sp>
      <p:sp>
        <p:nvSpPr>
          <p:cNvPr id="977" name="Google Shape;977;p31">
            <a:hlinkClick r:id="rId6" action="ppaction://hlinksldjump"/>
          </p:cNvPr>
          <p:cNvSpPr/>
          <p:nvPr/>
        </p:nvSpPr>
        <p:spPr>
          <a:xfrm>
            <a:off x="11144250" y="394775"/>
            <a:ext cx="801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0DC4794-684F-4E37-B625-2B52989C5755}"/>
              </a:ext>
            </a:extLst>
          </p:cNvPr>
          <p:cNvSpPr/>
          <p:nvPr/>
        </p:nvSpPr>
        <p:spPr>
          <a:xfrm>
            <a:off x="118042" y="3212899"/>
            <a:ext cx="2720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2000" b="1" dirty="0"/>
              <a:t>Escucha el audio de </a:t>
            </a:r>
          </a:p>
          <a:p>
            <a:pPr lvl="0" algn="ctr"/>
            <a:r>
              <a:rPr lang="es-ES" sz="2000" b="1" dirty="0"/>
              <a:t>las Instrucciones.</a:t>
            </a:r>
          </a:p>
        </p:txBody>
      </p:sp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52C22E9-FE95-48B4-9A64-C7129C736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2300" y="42982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eekly Planner for Online Lessons 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605</Words>
  <Application>Microsoft Office PowerPoint</Application>
  <PresentationFormat>Panorámica</PresentationFormat>
  <Paragraphs>150</Paragraphs>
  <Slides>6</Slides>
  <Notes>6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Lucida Handwriting</vt:lpstr>
      <vt:lpstr>Century Gothic</vt:lpstr>
      <vt:lpstr>Arial</vt:lpstr>
      <vt:lpstr>Barlow Condensed</vt:lpstr>
      <vt:lpstr>Wingdings</vt:lpstr>
      <vt:lpstr>Calibri</vt:lpstr>
      <vt:lpstr>Weekly Planner for Online Lessons  · SlidesMania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Academia Chicureo</dc:creator>
  <cp:lastModifiedBy>Mauricio Miranda</cp:lastModifiedBy>
  <cp:revision>17</cp:revision>
  <dcterms:modified xsi:type="dcterms:W3CDTF">2020-05-23T22:00:50Z</dcterms:modified>
</cp:coreProperties>
</file>