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8" r:id="rId7"/>
    <p:sldId id="271" r:id="rId8"/>
    <p:sldId id="269" r:id="rId9"/>
    <p:sldId id="270" r:id="rId10"/>
  </p:sldIdLst>
  <p:sldSz cx="12192000" cy="6858000"/>
  <p:notesSz cx="7772400" cy="10058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2880" cy="7614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CL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>
            <a:noFill/>
          </a:ln>
        </p:spPr>
      </p:pic>
      <p:pic>
        <p:nvPicPr>
          <p:cNvPr id="45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>
            <a:noFill/>
          </a:ln>
        </p:spPr>
      </p:pic>
      <p:pic>
        <p:nvPicPr>
          <p:cNvPr id="48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2880" cy="76140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CL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154880" y="1447920"/>
            <a:ext cx="8825040" cy="332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1154880" y="4777560"/>
            <a:ext cx="8825040" cy="8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Google Shape;56;p13"/>
          <p:cNvPicPr/>
          <p:nvPr/>
        </p:nvPicPr>
        <p:blipFill>
          <a:blip r:embed="rId2"/>
          <a:stretch/>
        </p:blipFill>
        <p:spPr>
          <a:xfrm>
            <a:off x="3864960" y="609840"/>
            <a:ext cx="4473000" cy="416664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878040" y="5257800"/>
            <a:ext cx="1131336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4400" b="1" strike="noStrike" spc="-1">
                <a:solidFill>
                  <a:srgbClr val="FFFFFF"/>
                </a:solidFill>
                <a:latin typeface="Aharoni"/>
                <a:ea typeface="DejaVu Sans"/>
              </a:rPr>
              <a:t>Historia, Geografía y Ciencias Sociales</a:t>
            </a:r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1089720" y="3130920"/>
            <a:ext cx="10196280" cy="25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CL" sz="3600" b="1" strike="noStrike" spc="-1" dirty="0">
                <a:solidFill>
                  <a:srgbClr val="FFFFFF"/>
                </a:solidFill>
                <a:latin typeface="Century Gothic"/>
              </a:rPr>
              <a:t>Objetivo: Comprender </a:t>
            </a:r>
            <a:r>
              <a:rPr lang="es-CL" sz="3600" b="1" strike="noStrike" spc="-1" dirty="0" smtClean="0">
                <a:solidFill>
                  <a:srgbClr val="FFFFFF"/>
                </a:solidFill>
                <a:latin typeface="Century Gothic"/>
              </a:rPr>
              <a:t>derechos y deberes de las personas. </a:t>
            </a:r>
            <a:endParaRPr lang="es-CL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4200" b="1" strike="noStrike" spc="-1" dirty="0" smtClean="0">
                <a:solidFill>
                  <a:srgbClr val="EBEBEB"/>
                </a:solidFill>
                <a:latin typeface="Century Gothic"/>
              </a:rPr>
              <a:t>Derechos humanos</a:t>
            </a:r>
            <a:endParaRPr lang="es-CL" sz="4200" b="0" strike="noStrike" spc="-1" dirty="0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499040" y="2530440"/>
            <a:ext cx="8946000" cy="41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Los </a:t>
            </a:r>
            <a:r>
              <a:rPr lang="es-CL" sz="2000" dirty="0">
                <a:solidFill>
                  <a:schemeClr val="bg1"/>
                </a:solidFill>
                <a:latin typeface="Century" panose="02040604050505020304" pitchFamily="18" charset="0"/>
              </a:rPr>
              <a:t>derechos humanos son derechos inherentes a todos los seres humanos, sin distinción alguna de raza, sexo, nacionalidad, origen étnico, lengua, religión o cualquier otra condición. Entre los derechos humanos se incluyen el derecho a la vida y a la libertad; a no estar sometido ni a esclavitud ni a torturas; a la libertad de opinión y de expresión; a la educación y al trabajo, entre otros muchos. Estos derechos corresponden a todas las personas, sin discriminación alguna.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2"/>
          <p:cNvSpPr/>
          <p:nvPr/>
        </p:nvSpPr>
        <p:spPr>
          <a:xfrm>
            <a:off x="805218" y="1098804"/>
            <a:ext cx="6892119" cy="552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Los derechos humanos existen a nivel mundial y se encuentran redactados en la “Declaración universal de los derechos humanos”.</a:t>
            </a: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spc="-1" dirty="0" smtClean="0">
                <a:solidFill>
                  <a:srgbClr val="FFFFFF"/>
                </a:solidFill>
                <a:latin typeface="Century Gothic"/>
              </a:rPr>
              <a:t>En el caso de cada país , estos derechos se encuentran en la constitución política, que contiene los derechos, deberes, leyes, entre otras, que rigen al país.</a:t>
            </a: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Los derechos deben ser respetados por todas las personas e instituciones de un país. Yo debo exigir mis derechos y los demás deben respetarlos.</a:t>
            </a:r>
            <a:endParaRPr lang="es-CL" sz="2000" b="0" strike="noStrike" spc="-1" dirty="0">
              <a:latin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40" y="1098804"/>
            <a:ext cx="3975408" cy="561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45120" y="303840"/>
            <a:ext cx="940392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4200" b="1" strike="noStrike" spc="-1" dirty="0" smtClean="0">
                <a:solidFill>
                  <a:srgbClr val="EBEBEB"/>
                </a:solidFill>
                <a:latin typeface="Century Gothic"/>
              </a:rPr>
              <a:t>Ejes centrales</a:t>
            </a:r>
            <a:endParaRPr lang="es-CL" sz="4200" b="0" strike="noStrike" spc="-1" dirty="0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050878" y="1950120"/>
            <a:ext cx="9485194" cy="41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Los ejes centrales o ideas principales de los derechos apuntan a velar por que las personas tengan:</a:t>
            </a:r>
          </a:p>
          <a:p>
            <a:pPr marL="72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es-CL" sz="2000" b="0" strike="noStrike" spc="-1" dirty="0" smtClean="0">
              <a:solidFill>
                <a:srgbClr val="FFFFFF"/>
              </a:solidFill>
              <a:latin typeface="Century Gothic"/>
            </a:endParaRPr>
          </a:p>
          <a:p>
            <a:pPr marL="457920" indent="-45720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AutoNum type="arabicPeriod"/>
            </a:pPr>
            <a:r>
              <a:rPr lang="es-CL" sz="2000" spc="-1" dirty="0" smtClean="0">
                <a:solidFill>
                  <a:srgbClr val="FFFFFF"/>
                </a:solidFill>
                <a:latin typeface="Century Gothic"/>
              </a:rPr>
              <a:t>Igualdad.</a:t>
            </a:r>
          </a:p>
          <a:p>
            <a:pPr marL="457920" indent="-45720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AutoNum type="arabicPeriod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Libertad.</a:t>
            </a:r>
          </a:p>
          <a:p>
            <a:pPr marL="457920" indent="-45720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AutoNum type="arabicPeriod"/>
            </a:pPr>
            <a:r>
              <a:rPr lang="es-CL" sz="2000" spc="-1" dirty="0" smtClean="0">
                <a:solidFill>
                  <a:srgbClr val="FFFFFF"/>
                </a:solidFill>
                <a:latin typeface="Century Gothic"/>
              </a:rPr>
              <a:t>Dignidad. </a:t>
            </a:r>
            <a:endParaRPr lang="es-CL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8" y="190101"/>
            <a:ext cx="10972440" cy="114480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Deberes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00251" y="1187355"/>
            <a:ext cx="11586949" cy="5022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Obligación moral que se tiene con una persona, un derecho o una condición que debe ser cumplida.</a:t>
            </a: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spc="-1" dirty="0" smtClean="0">
                <a:solidFill>
                  <a:srgbClr val="FFFFFF"/>
                </a:solidFill>
                <a:latin typeface="Century Gothic"/>
              </a:rPr>
              <a:t>Así como existen derechos, también nos corresponden deberes, que son elementos que son necesarios de cumplir, para aportar al bien común y a una convivencia social justa y armónica.</a:t>
            </a: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En cuanto a los deberes los primeros responsables somos nosotros mismos, pero también las demás personas de la sociedad y el estado. Por ejemplo el derecho a la educación, a los alumnos les corresponde el deber de asistir o cumplir con lo labores encomendados, al colegio le corresponde el deber de brindar las condiciones para educar a los niño y al estado le corresponde crear colegios o financiarlos, fiscalizar y preocuparse de que los niños y jóvenes se puedan educar.</a:t>
            </a:r>
            <a:endParaRPr lang="es-CL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71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4200" b="1" strike="noStrike" spc="-1">
                <a:solidFill>
                  <a:srgbClr val="EBEBEB"/>
                </a:solidFill>
                <a:latin typeface="Century Gothic"/>
              </a:rPr>
              <a:t>Actividad</a:t>
            </a:r>
            <a:endParaRPr lang="es-CL" sz="42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72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entury Gothic"/>
              <a:buAutoNum type="arabicPeriod"/>
            </a:pP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Desarrollar los puntos 1 y 3 de la actividad de la </a:t>
            </a: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página </a:t>
            </a: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29 de </a:t>
            </a: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tu </a:t>
            </a:r>
            <a:r>
              <a:rPr lang="es-CL" sz="2000" b="0" strike="noStrike" spc="-1" dirty="0" smtClean="0">
                <a:solidFill>
                  <a:srgbClr val="FFFFFF"/>
                </a:solidFill>
                <a:latin typeface="Century Gothic"/>
              </a:rPr>
              <a:t>libro de historia.</a:t>
            </a:r>
            <a:endParaRPr lang="es-CL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4200" b="1" strike="noStrike" spc="-1">
                <a:solidFill>
                  <a:srgbClr val="EBEBEB"/>
                </a:solidFill>
                <a:latin typeface="Century Gothic"/>
              </a:rPr>
              <a:t>Al terminar</a:t>
            </a:r>
            <a:endParaRPr lang="es-CL" sz="42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72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entury Gothic"/>
              <a:buAutoNum type="arabicPeriod"/>
            </a:pPr>
            <a:r>
              <a:rPr lang="es-CL" sz="2000" b="0" strike="noStrike" spc="-1">
                <a:solidFill>
                  <a:srgbClr val="FFFFFF"/>
                </a:solidFill>
                <a:latin typeface="Century Gothic"/>
              </a:rPr>
              <a:t>Guarda los materiales utilizados.</a:t>
            </a:r>
            <a:endParaRPr lang="es-CL" sz="2000" b="0" strike="noStrike" spc="-1">
              <a:latin typeface="Arial"/>
            </a:endParaRPr>
          </a:p>
          <a:p>
            <a:pPr marL="514440" indent="-51372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entury Gothic"/>
              <a:buAutoNum type="arabicPeriod"/>
            </a:pPr>
            <a:r>
              <a:rPr lang="es-CL" sz="2000" b="0" strike="noStrike" spc="-1">
                <a:solidFill>
                  <a:srgbClr val="FFFFFF"/>
                </a:solidFill>
                <a:latin typeface="Century Gothic"/>
              </a:rPr>
              <a:t>Lava tus manos.</a:t>
            </a:r>
            <a:endParaRPr lang="es-CL" sz="2000" b="0" strike="noStrike" spc="-1">
              <a:latin typeface="Arial"/>
            </a:endParaRPr>
          </a:p>
          <a:p>
            <a:pPr marL="514440" indent="-51372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entury Gothic"/>
              <a:buAutoNum type="arabicPeriod"/>
            </a:pPr>
            <a:r>
              <a:rPr lang="es-CL" sz="2000" b="0" strike="noStrike" spc="-1">
                <a:solidFill>
                  <a:srgbClr val="FFFFFF"/>
                </a:solidFill>
                <a:latin typeface="Century Gothic"/>
              </a:rPr>
              <a:t>Toma un descanso. </a:t>
            </a:r>
            <a:endParaRPr lang="es-CL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945</TotalTime>
  <Words>378</Words>
  <Application>Microsoft Office PowerPoint</Application>
  <PresentationFormat>Personalizado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Deberes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COLEGIO AMANKAY</cp:lastModifiedBy>
  <cp:revision>60</cp:revision>
  <dcterms:created xsi:type="dcterms:W3CDTF">2020-03-18T12:56:19Z</dcterms:created>
  <dcterms:modified xsi:type="dcterms:W3CDTF">2020-05-17T20:00:00Z</dcterms:modified>
  <dc:language>es-CL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